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74" r:id="rId3"/>
    <p:sldId id="270" r:id="rId4"/>
    <p:sldId id="296" r:id="rId5"/>
    <p:sldId id="285" r:id="rId6"/>
    <p:sldId id="295" r:id="rId7"/>
    <p:sldId id="287" r:id="rId8"/>
    <p:sldId id="280" r:id="rId9"/>
    <p:sldId id="282" r:id="rId10"/>
    <p:sldId id="283" r:id="rId11"/>
    <p:sldId id="284" r:id="rId12"/>
    <p:sldId id="309" r:id="rId13"/>
    <p:sldId id="310" r:id="rId14"/>
    <p:sldId id="311" r:id="rId15"/>
    <p:sldId id="312" r:id="rId16"/>
    <p:sldId id="313" r:id="rId17"/>
    <p:sldId id="314" r:id="rId18"/>
    <p:sldId id="304" r:id="rId19"/>
    <p:sldId id="303" r:id="rId20"/>
    <p:sldId id="305" r:id="rId21"/>
    <p:sldId id="306" r:id="rId22"/>
    <p:sldId id="307" r:id="rId23"/>
    <p:sldId id="308" r:id="rId24"/>
    <p:sldId id="261" r:id="rId25"/>
    <p:sldId id="262" r:id="rId26"/>
    <p:sldId id="289" r:id="rId27"/>
    <p:sldId id="293" r:id="rId28"/>
    <p:sldId id="288" r:id="rId29"/>
    <p:sldId id="257" r:id="rId30"/>
    <p:sldId id="276" r:id="rId31"/>
    <p:sldId id="277" r:id="rId32"/>
    <p:sldId id="294" r:id="rId33"/>
    <p:sldId id="260" r:id="rId34"/>
    <p:sldId id="278" r:id="rId35"/>
    <p:sldId id="317" r:id="rId36"/>
    <p:sldId id="315" r:id="rId37"/>
    <p:sldId id="31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98" autoAdjust="0"/>
    <p:restoredTop sz="94660"/>
  </p:normalViewPr>
  <p:slideViewPr>
    <p:cSldViewPr snapToGrid="0">
      <p:cViewPr varScale="1">
        <p:scale>
          <a:sx n="115" d="100"/>
          <a:sy n="115" d="100"/>
        </p:scale>
        <p:origin x="29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CAAD77-AE05-4962-9A98-1672F213D6A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424AECE0-B3C1-456A-BA92-0BD60A75A7E4}">
      <dgm:prSet phldrT="[Text]"/>
      <dgm:spPr/>
      <dgm:t>
        <a:bodyPr/>
        <a:lstStyle/>
        <a:p>
          <a:r>
            <a:rPr lang="en-US" dirty="0" err="1" smtClean="0"/>
            <a:t>Semistructured</a:t>
          </a:r>
          <a:endParaRPr lang="en-US" dirty="0"/>
        </a:p>
      </dgm:t>
    </dgm:pt>
    <dgm:pt modelId="{20F99954-3982-4E99-A397-8EFFF6D4B39B}" type="parTrans" cxnId="{56285F6B-E606-4336-B509-421FC7AE9866}">
      <dgm:prSet/>
      <dgm:spPr/>
      <dgm:t>
        <a:bodyPr/>
        <a:lstStyle/>
        <a:p>
          <a:endParaRPr lang="en-US"/>
        </a:p>
      </dgm:t>
    </dgm:pt>
    <dgm:pt modelId="{870691B3-2FD1-4B7C-ABAF-D149F697A599}" type="sibTrans" cxnId="{56285F6B-E606-4336-B509-421FC7AE9866}">
      <dgm:prSet/>
      <dgm:spPr/>
      <dgm:t>
        <a:bodyPr/>
        <a:lstStyle/>
        <a:p>
          <a:endParaRPr lang="en-US"/>
        </a:p>
      </dgm:t>
    </dgm:pt>
    <dgm:pt modelId="{7D87EB18-87EE-409A-BFA3-CF0954FE8A82}">
      <dgm:prSet phldrT="[Text]"/>
      <dgm:spPr/>
      <dgm:t>
        <a:bodyPr/>
        <a:lstStyle/>
        <a:p>
          <a:r>
            <a:rPr lang="en-US" dirty="0" smtClean="0"/>
            <a:t>TEI-encoded text</a:t>
          </a:r>
          <a:endParaRPr lang="en-US" dirty="0"/>
        </a:p>
      </dgm:t>
    </dgm:pt>
    <dgm:pt modelId="{7F5520DA-236A-4CC4-B4AA-7B146D3C5E1D}" type="parTrans" cxnId="{16E95D24-86E5-488A-BAE3-82FB905AE53D}">
      <dgm:prSet/>
      <dgm:spPr/>
      <dgm:t>
        <a:bodyPr/>
        <a:lstStyle/>
        <a:p>
          <a:endParaRPr lang="en-US"/>
        </a:p>
      </dgm:t>
    </dgm:pt>
    <dgm:pt modelId="{C760D05F-142E-445F-A20B-68401A5C6723}" type="sibTrans" cxnId="{16E95D24-86E5-488A-BAE3-82FB905AE53D}">
      <dgm:prSet/>
      <dgm:spPr/>
      <dgm:t>
        <a:bodyPr/>
        <a:lstStyle/>
        <a:p>
          <a:endParaRPr lang="en-US"/>
        </a:p>
      </dgm:t>
    </dgm:pt>
    <dgm:pt modelId="{8D7F6C6F-CE57-4A55-B9D9-B9F60A12D80C}">
      <dgm:prSet phldrT="[Text]"/>
      <dgm:spPr/>
      <dgm:t>
        <a:bodyPr/>
        <a:lstStyle/>
        <a:p>
          <a:r>
            <a:rPr lang="en-US" dirty="0" smtClean="0"/>
            <a:t>Unstructured</a:t>
          </a:r>
          <a:endParaRPr lang="en-US" dirty="0"/>
        </a:p>
      </dgm:t>
    </dgm:pt>
    <dgm:pt modelId="{384A6BEB-A936-4F5D-8CC4-BFBFFF5D8612}" type="parTrans" cxnId="{78BBDD1F-0582-4A45-BE4F-D51C81420D69}">
      <dgm:prSet/>
      <dgm:spPr/>
      <dgm:t>
        <a:bodyPr/>
        <a:lstStyle/>
        <a:p>
          <a:endParaRPr lang="en-US"/>
        </a:p>
      </dgm:t>
    </dgm:pt>
    <dgm:pt modelId="{4535AC7B-ED75-4E7B-8BDA-54BE700407B8}" type="sibTrans" cxnId="{78BBDD1F-0582-4A45-BE4F-D51C81420D69}">
      <dgm:prSet/>
      <dgm:spPr/>
      <dgm:t>
        <a:bodyPr/>
        <a:lstStyle/>
        <a:p>
          <a:endParaRPr lang="en-US"/>
        </a:p>
      </dgm:t>
    </dgm:pt>
    <dgm:pt modelId="{CE857325-3C91-4559-A0B8-F20FA487D55A}">
      <dgm:prSet phldrT="[Text]"/>
      <dgm:spPr/>
      <dgm:t>
        <a:bodyPr/>
        <a:lstStyle/>
        <a:p>
          <a:r>
            <a:rPr lang="en-US" dirty="0" smtClean="0"/>
            <a:t>A corpus of literary texts</a:t>
          </a:r>
          <a:endParaRPr lang="en-US" dirty="0"/>
        </a:p>
      </dgm:t>
    </dgm:pt>
    <dgm:pt modelId="{5B8EADB9-9C2D-43C8-8CB0-B8060DBECF35}" type="parTrans" cxnId="{EBD1C11E-5A25-44D0-9EB3-854113F90DD7}">
      <dgm:prSet/>
      <dgm:spPr/>
      <dgm:t>
        <a:bodyPr/>
        <a:lstStyle/>
        <a:p>
          <a:endParaRPr lang="en-US"/>
        </a:p>
      </dgm:t>
    </dgm:pt>
    <dgm:pt modelId="{ACF859DE-B47A-4771-93E8-C07C3D63E11E}" type="sibTrans" cxnId="{EBD1C11E-5A25-44D0-9EB3-854113F90DD7}">
      <dgm:prSet/>
      <dgm:spPr/>
      <dgm:t>
        <a:bodyPr/>
        <a:lstStyle/>
        <a:p>
          <a:endParaRPr lang="en-US"/>
        </a:p>
      </dgm:t>
    </dgm:pt>
    <dgm:pt modelId="{788C452F-4CF9-40D0-89FC-FAD4B779C444}">
      <dgm:prSet phldrT="[Text]"/>
      <dgm:spPr/>
      <dgm:t>
        <a:bodyPr/>
        <a:lstStyle/>
        <a:p>
          <a:r>
            <a:rPr lang="en-US" smtClean="0"/>
            <a:t>Structured</a:t>
          </a:r>
          <a:endParaRPr lang="en-US" dirty="0"/>
        </a:p>
      </dgm:t>
    </dgm:pt>
    <dgm:pt modelId="{1E8ED929-CE69-4DAF-88A5-E7A3991E16EC}" type="parTrans" cxnId="{016F38CE-DD94-49A2-ACD6-AE02863601DF}">
      <dgm:prSet/>
      <dgm:spPr/>
      <dgm:t>
        <a:bodyPr/>
        <a:lstStyle/>
        <a:p>
          <a:endParaRPr lang="en-US"/>
        </a:p>
      </dgm:t>
    </dgm:pt>
    <dgm:pt modelId="{6E2AF18A-3291-4EDF-A4F9-5A5C3E4060EC}" type="sibTrans" cxnId="{016F38CE-DD94-49A2-ACD6-AE02863601DF}">
      <dgm:prSet/>
      <dgm:spPr/>
      <dgm:t>
        <a:bodyPr/>
        <a:lstStyle/>
        <a:p>
          <a:endParaRPr lang="en-US"/>
        </a:p>
      </dgm:t>
    </dgm:pt>
    <dgm:pt modelId="{BFF61511-9673-4414-AC4C-11C44EB8BEE7}">
      <dgm:prSet phldrT="[Text]"/>
      <dgm:spPr/>
      <dgm:t>
        <a:bodyPr/>
        <a:lstStyle/>
        <a:p>
          <a:r>
            <a:rPr lang="en-US" dirty="0" smtClean="0"/>
            <a:t>Spreadsheet of catalogue entries</a:t>
          </a:r>
          <a:endParaRPr lang="en-US" dirty="0"/>
        </a:p>
      </dgm:t>
    </dgm:pt>
    <dgm:pt modelId="{FB5366F3-2C5A-475F-B66A-6953F9C02A4E}" type="parTrans" cxnId="{52676311-C535-4C9C-88CB-46BFC63303C8}">
      <dgm:prSet/>
      <dgm:spPr/>
      <dgm:t>
        <a:bodyPr/>
        <a:lstStyle/>
        <a:p>
          <a:endParaRPr lang="en-US"/>
        </a:p>
      </dgm:t>
    </dgm:pt>
    <dgm:pt modelId="{78D52F8A-3EA7-41F8-9442-7995340DB21F}" type="sibTrans" cxnId="{52676311-C535-4C9C-88CB-46BFC63303C8}">
      <dgm:prSet/>
      <dgm:spPr/>
      <dgm:t>
        <a:bodyPr/>
        <a:lstStyle/>
        <a:p>
          <a:endParaRPr lang="en-US"/>
        </a:p>
      </dgm:t>
    </dgm:pt>
    <dgm:pt modelId="{30213F2E-D8A1-4F3D-87F1-BFDC0DD925C7}">
      <dgm:prSet phldrT="[Text]"/>
      <dgm:spPr/>
      <dgm:t>
        <a:bodyPr/>
        <a:lstStyle/>
        <a:p>
          <a:r>
            <a:rPr lang="en-US" dirty="0" smtClean="0"/>
            <a:t>GIS data of locations on a map</a:t>
          </a:r>
          <a:endParaRPr lang="en-US" dirty="0"/>
        </a:p>
      </dgm:t>
    </dgm:pt>
    <dgm:pt modelId="{E5B6E3C5-E8C2-4C19-BC69-4BD4481D6684}" type="parTrans" cxnId="{53A9E35E-E0B4-4273-A523-5E2231CC1E45}">
      <dgm:prSet/>
      <dgm:spPr/>
      <dgm:t>
        <a:bodyPr/>
        <a:lstStyle/>
        <a:p>
          <a:endParaRPr lang="en-US"/>
        </a:p>
      </dgm:t>
    </dgm:pt>
    <dgm:pt modelId="{E2F3C645-861F-4D39-A8CB-99E26B2C5FE2}" type="sibTrans" cxnId="{53A9E35E-E0B4-4273-A523-5E2231CC1E45}">
      <dgm:prSet/>
      <dgm:spPr/>
      <dgm:t>
        <a:bodyPr/>
        <a:lstStyle/>
        <a:p>
          <a:endParaRPr lang="en-US"/>
        </a:p>
      </dgm:t>
    </dgm:pt>
    <dgm:pt modelId="{8465E549-51D9-4EEF-9BC8-3B4128FB8534}" type="pres">
      <dgm:prSet presAssocID="{3BCAAD77-AE05-4962-9A98-1672F213D6A1}" presName="Name0" presStyleCnt="0">
        <dgm:presLayoutVars>
          <dgm:dir/>
          <dgm:animLvl val="lvl"/>
          <dgm:resizeHandles val="exact"/>
        </dgm:presLayoutVars>
      </dgm:prSet>
      <dgm:spPr/>
      <dgm:t>
        <a:bodyPr/>
        <a:lstStyle/>
        <a:p>
          <a:endParaRPr lang="en-US"/>
        </a:p>
      </dgm:t>
    </dgm:pt>
    <dgm:pt modelId="{1E459B79-285A-4880-8E49-FA98C6400D8B}" type="pres">
      <dgm:prSet presAssocID="{8D7F6C6F-CE57-4A55-B9D9-B9F60A12D80C}" presName="composite" presStyleCnt="0"/>
      <dgm:spPr/>
    </dgm:pt>
    <dgm:pt modelId="{EEA12D70-9BFD-45F9-A968-FF2E977A5623}" type="pres">
      <dgm:prSet presAssocID="{8D7F6C6F-CE57-4A55-B9D9-B9F60A12D80C}" presName="parTx" presStyleLbl="alignNode1" presStyleIdx="0" presStyleCnt="3">
        <dgm:presLayoutVars>
          <dgm:chMax val="0"/>
          <dgm:chPref val="0"/>
          <dgm:bulletEnabled val="1"/>
        </dgm:presLayoutVars>
      </dgm:prSet>
      <dgm:spPr/>
      <dgm:t>
        <a:bodyPr/>
        <a:lstStyle/>
        <a:p>
          <a:endParaRPr lang="en-US"/>
        </a:p>
      </dgm:t>
    </dgm:pt>
    <dgm:pt modelId="{31FE6625-0E17-4C89-AA49-E71B28418ED6}" type="pres">
      <dgm:prSet presAssocID="{8D7F6C6F-CE57-4A55-B9D9-B9F60A12D80C}" presName="desTx" presStyleLbl="alignAccFollowNode1" presStyleIdx="0" presStyleCnt="3">
        <dgm:presLayoutVars>
          <dgm:bulletEnabled val="1"/>
        </dgm:presLayoutVars>
      </dgm:prSet>
      <dgm:spPr/>
      <dgm:t>
        <a:bodyPr/>
        <a:lstStyle/>
        <a:p>
          <a:endParaRPr lang="en-US"/>
        </a:p>
      </dgm:t>
    </dgm:pt>
    <dgm:pt modelId="{C0E48797-1CE0-44A3-9B14-250E69E4DD61}" type="pres">
      <dgm:prSet presAssocID="{4535AC7B-ED75-4E7B-8BDA-54BE700407B8}" presName="space" presStyleCnt="0"/>
      <dgm:spPr/>
    </dgm:pt>
    <dgm:pt modelId="{8553800E-AC93-4190-883F-0AFEE9956C8D}" type="pres">
      <dgm:prSet presAssocID="{424AECE0-B3C1-456A-BA92-0BD60A75A7E4}" presName="composite" presStyleCnt="0"/>
      <dgm:spPr/>
    </dgm:pt>
    <dgm:pt modelId="{596F44B6-BFBF-4994-908D-77C449162034}" type="pres">
      <dgm:prSet presAssocID="{424AECE0-B3C1-456A-BA92-0BD60A75A7E4}" presName="parTx" presStyleLbl="alignNode1" presStyleIdx="1" presStyleCnt="3">
        <dgm:presLayoutVars>
          <dgm:chMax val="0"/>
          <dgm:chPref val="0"/>
          <dgm:bulletEnabled val="1"/>
        </dgm:presLayoutVars>
      </dgm:prSet>
      <dgm:spPr/>
      <dgm:t>
        <a:bodyPr/>
        <a:lstStyle/>
        <a:p>
          <a:endParaRPr lang="en-US"/>
        </a:p>
      </dgm:t>
    </dgm:pt>
    <dgm:pt modelId="{D67AE1A9-5578-45C0-B875-26815237C437}" type="pres">
      <dgm:prSet presAssocID="{424AECE0-B3C1-456A-BA92-0BD60A75A7E4}" presName="desTx" presStyleLbl="alignAccFollowNode1" presStyleIdx="1" presStyleCnt="3">
        <dgm:presLayoutVars>
          <dgm:bulletEnabled val="1"/>
        </dgm:presLayoutVars>
      </dgm:prSet>
      <dgm:spPr/>
      <dgm:t>
        <a:bodyPr/>
        <a:lstStyle/>
        <a:p>
          <a:endParaRPr lang="en-US"/>
        </a:p>
      </dgm:t>
    </dgm:pt>
    <dgm:pt modelId="{E45A44C0-EAF3-4C3F-BB38-228AD55F7BEA}" type="pres">
      <dgm:prSet presAssocID="{870691B3-2FD1-4B7C-ABAF-D149F697A599}" presName="space" presStyleCnt="0"/>
      <dgm:spPr/>
    </dgm:pt>
    <dgm:pt modelId="{721B500F-241E-49C8-9D79-97E235BC3955}" type="pres">
      <dgm:prSet presAssocID="{788C452F-4CF9-40D0-89FC-FAD4B779C444}" presName="composite" presStyleCnt="0"/>
      <dgm:spPr/>
    </dgm:pt>
    <dgm:pt modelId="{5DB2CA26-884E-4575-80A8-993EA93E4BF2}" type="pres">
      <dgm:prSet presAssocID="{788C452F-4CF9-40D0-89FC-FAD4B779C444}" presName="parTx" presStyleLbl="alignNode1" presStyleIdx="2" presStyleCnt="3">
        <dgm:presLayoutVars>
          <dgm:chMax val="0"/>
          <dgm:chPref val="0"/>
          <dgm:bulletEnabled val="1"/>
        </dgm:presLayoutVars>
      </dgm:prSet>
      <dgm:spPr/>
      <dgm:t>
        <a:bodyPr/>
        <a:lstStyle/>
        <a:p>
          <a:endParaRPr lang="en-US"/>
        </a:p>
      </dgm:t>
    </dgm:pt>
    <dgm:pt modelId="{66A1FF27-F674-46D9-AC82-0B5047D68532}" type="pres">
      <dgm:prSet presAssocID="{788C452F-4CF9-40D0-89FC-FAD4B779C444}" presName="desTx" presStyleLbl="alignAccFollowNode1" presStyleIdx="2" presStyleCnt="3">
        <dgm:presLayoutVars>
          <dgm:bulletEnabled val="1"/>
        </dgm:presLayoutVars>
      </dgm:prSet>
      <dgm:spPr/>
      <dgm:t>
        <a:bodyPr/>
        <a:lstStyle/>
        <a:p>
          <a:endParaRPr lang="en-US"/>
        </a:p>
      </dgm:t>
    </dgm:pt>
  </dgm:ptLst>
  <dgm:cxnLst>
    <dgm:cxn modelId="{5C8FB185-0AC8-4FCE-BF29-21990B39F97F}" type="presOf" srcId="{CE857325-3C91-4559-A0B8-F20FA487D55A}" destId="{31FE6625-0E17-4C89-AA49-E71B28418ED6}" srcOrd="0" destOrd="0" presId="urn:microsoft.com/office/officeart/2005/8/layout/hList1"/>
    <dgm:cxn modelId="{16E95D24-86E5-488A-BAE3-82FB905AE53D}" srcId="{424AECE0-B3C1-456A-BA92-0BD60A75A7E4}" destId="{7D87EB18-87EE-409A-BFA3-CF0954FE8A82}" srcOrd="0" destOrd="0" parTransId="{7F5520DA-236A-4CC4-B4AA-7B146D3C5E1D}" sibTransId="{C760D05F-142E-445F-A20B-68401A5C6723}"/>
    <dgm:cxn modelId="{52676311-C535-4C9C-88CB-46BFC63303C8}" srcId="{788C452F-4CF9-40D0-89FC-FAD4B779C444}" destId="{BFF61511-9673-4414-AC4C-11C44EB8BEE7}" srcOrd="0" destOrd="0" parTransId="{FB5366F3-2C5A-475F-B66A-6953F9C02A4E}" sibTransId="{78D52F8A-3EA7-41F8-9442-7995340DB21F}"/>
    <dgm:cxn modelId="{CCA3B76B-6E5B-4A21-ADC9-74F6F39875B9}" type="presOf" srcId="{BFF61511-9673-4414-AC4C-11C44EB8BEE7}" destId="{66A1FF27-F674-46D9-AC82-0B5047D68532}" srcOrd="0" destOrd="0" presId="urn:microsoft.com/office/officeart/2005/8/layout/hList1"/>
    <dgm:cxn modelId="{92F47F1A-7F92-4806-855B-88A5F86E07B4}" type="presOf" srcId="{788C452F-4CF9-40D0-89FC-FAD4B779C444}" destId="{5DB2CA26-884E-4575-80A8-993EA93E4BF2}" srcOrd="0" destOrd="0" presId="urn:microsoft.com/office/officeart/2005/8/layout/hList1"/>
    <dgm:cxn modelId="{0C982A37-3B84-48C6-92B5-220F7C511B99}" type="presOf" srcId="{3BCAAD77-AE05-4962-9A98-1672F213D6A1}" destId="{8465E549-51D9-4EEF-9BC8-3B4128FB8534}" srcOrd="0" destOrd="0" presId="urn:microsoft.com/office/officeart/2005/8/layout/hList1"/>
    <dgm:cxn modelId="{016F38CE-DD94-49A2-ACD6-AE02863601DF}" srcId="{3BCAAD77-AE05-4962-9A98-1672F213D6A1}" destId="{788C452F-4CF9-40D0-89FC-FAD4B779C444}" srcOrd="2" destOrd="0" parTransId="{1E8ED929-CE69-4DAF-88A5-E7A3991E16EC}" sibTransId="{6E2AF18A-3291-4EDF-A4F9-5A5C3E4060EC}"/>
    <dgm:cxn modelId="{71FC0405-E5E5-4B82-9577-DD117D391D76}" type="presOf" srcId="{8D7F6C6F-CE57-4A55-B9D9-B9F60A12D80C}" destId="{EEA12D70-9BFD-45F9-A968-FF2E977A5623}" srcOrd="0" destOrd="0" presId="urn:microsoft.com/office/officeart/2005/8/layout/hList1"/>
    <dgm:cxn modelId="{EBD1C11E-5A25-44D0-9EB3-854113F90DD7}" srcId="{8D7F6C6F-CE57-4A55-B9D9-B9F60A12D80C}" destId="{CE857325-3C91-4559-A0B8-F20FA487D55A}" srcOrd="0" destOrd="0" parTransId="{5B8EADB9-9C2D-43C8-8CB0-B8060DBECF35}" sibTransId="{ACF859DE-B47A-4771-93E8-C07C3D63E11E}"/>
    <dgm:cxn modelId="{78BBDD1F-0582-4A45-BE4F-D51C81420D69}" srcId="{3BCAAD77-AE05-4962-9A98-1672F213D6A1}" destId="{8D7F6C6F-CE57-4A55-B9D9-B9F60A12D80C}" srcOrd="0" destOrd="0" parTransId="{384A6BEB-A936-4F5D-8CC4-BFBFFF5D8612}" sibTransId="{4535AC7B-ED75-4E7B-8BDA-54BE700407B8}"/>
    <dgm:cxn modelId="{73FB696D-1377-4493-889E-41D3A0D2675B}" type="presOf" srcId="{424AECE0-B3C1-456A-BA92-0BD60A75A7E4}" destId="{596F44B6-BFBF-4994-908D-77C449162034}" srcOrd="0" destOrd="0" presId="urn:microsoft.com/office/officeart/2005/8/layout/hList1"/>
    <dgm:cxn modelId="{392B2932-39C6-443F-80BA-526A5056D4A2}" type="presOf" srcId="{7D87EB18-87EE-409A-BFA3-CF0954FE8A82}" destId="{D67AE1A9-5578-45C0-B875-26815237C437}" srcOrd="0" destOrd="0" presId="urn:microsoft.com/office/officeart/2005/8/layout/hList1"/>
    <dgm:cxn modelId="{56285F6B-E606-4336-B509-421FC7AE9866}" srcId="{3BCAAD77-AE05-4962-9A98-1672F213D6A1}" destId="{424AECE0-B3C1-456A-BA92-0BD60A75A7E4}" srcOrd="1" destOrd="0" parTransId="{20F99954-3982-4E99-A397-8EFFF6D4B39B}" sibTransId="{870691B3-2FD1-4B7C-ABAF-D149F697A599}"/>
    <dgm:cxn modelId="{77EB21CA-39BD-4F35-94DB-72C073FCD6C1}" type="presOf" srcId="{30213F2E-D8A1-4F3D-87F1-BFDC0DD925C7}" destId="{66A1FF27-F674-46D9-AC82-0B5047D68532}" srcOrd="0" destOrd="1" presId="urn:microsoft.com/office/officeart/2005/8/layout/hList1"/>
    <dgm:cxn modelId="{53A9E35E-E0B4-4273-A523-5E2231CC1E45}" srcId="{788C452F-4CF9-40D0-89FC-FAD4B779C444}" destId="{30213F2E-D8A1-4F3D-87F1-BFDC0DD925C7}" srcOrd="1" destOrd="0" parTransId="{E5B6E3C5-E8C2-4C19-BC69-4BD4481D6684}" sibTransId="{E2F3C645-861F-4D39-A8CB-99E26B2C5FE2}"/>
    <dgm:cxn modelId="{F985FD12-A988-46A7-A4A5-1A26B4D5553E}" type="presParOf" srcId="{8465E549-51D9-4EEF-9BC8-3B4128FB8534}" destId="{1E459B79-285A-4880-8E49-FA98C6400D8B}" srcOrd="0" destOrd="0" presId="urn:microsoft.com/office/officeart/2005/8/layout/hList1"/>
    <dgm:cxn modelId="{07983B76-67FA-4BC3-AB9B-2999BE09CE6C}" type="presParOf" srcId="{1E459B79-285A-4880-8E49-FA98C6400D8B}" destId="{EEA12D70-9BFD-45F9-A968-FF2E977A5623}" srcOrd="0" destOrd="0" presId="urn:microsoft.com/office/officeart/2005/8/layout/hList1"/>
    <dgm:cxn modelId="{7797A3F0-A2B7-4C83-AE2E-E75275FB86B4}" type="presParOf" srcId="{1E459B79-285A-4880-8E49-FA98C6400D8B}" destId="{31FE6625-0E17-4C89-AA49-E71B28418ED6}" srcOrd="1" destOrd="0" presId="urn:microsoft.com/office/officeart/2005/8/layout/hList1"/>
    <dgm:cxn modelId="{1BC99CA5-9308-47B0-9625-4A328F4409D5}" type="presParOf" srcId="{8465E549-51D9-4EEF-9BC8-3B4128FB8534}" destId="{C0E48797-1CE0-44A3-9B14-250E69E4DD61}" srcOrd="1" destOrd="0" presId="urn:microsoft.com/office/officeart/2005/8/layout/hList1"/>
    <dgm:cxn modelId="{11B8763C-A5F1-4112-AC57-F2D4EDB4132A}" type="presParOf" srcId="{8465E549-51D9-4EEF-9BC8-3B4128FB8534}" destId="{8553800E-AC93-4190-883F-0AFEE9956C8D}" srcOrd="2" destOrd="0" presId="urn:microsoft.com/office/officeart/2005/8/layout/hList1"/>
    <dgm:cxn modelId="{37190089-2876-4C85-9637-BF9ECCC0BD4C}" type="presParOf" srcId="{8553800E-AC93-4190-883F-0AFEE9956C8D}" destId="{596F44B6-BFBF-4994-908D-77C449162034}" srcOrd="0" destOrd="0" presId="urn:microsoft.com/office/officeart/2005/8/layout/hList1"/>
    <dgm:cxn modelId="{06D776BF-CFC4-44BB-9629-D76C98452E78}" type="presParOf" srcId="{8553800E-AC93-4190-883F-0AFEE9956C8D}" destId="{D67AE1A9-5578-45C0-B875-26815237C437}" srcOrd="1" destOrd="0" presId="urn:microsoft.com/office/officeart/2005/8/layout/hList1"/>
    <dgm:cxn modelId="{F097DFCD-50DA-45C1-8509-F0EC9F0282EE}" type="presParOf" srcId="{8465E549-51D9-4EEF-9BC8-3B4128FB8534}" destId="{E45A44C0-EAF3-4C3F-BB38-228AD55F7BEA}" srcOrd="3" destOrd="0" presId="urn:microsoft.com/office/officeart/2005/8/layout/hList1"/>
    <dgm:cxn modelId="{72C3B3F7-6954-4ADB-9B99-873A13C63E60}" type="presParOf" srcId="{8465E549-51D9-4EEF-9BC8-3B4128FB8534}" destId="{721B500F-241E-49C8-9D79-97E235BC3955}" srcOrd="4" destOrd="0" presId="urn:microsoft.com/office/officeart/2005/8/layout/hList1"/>
    <dgm:cxn modelId="{AB05E85A-170F-4AC9-9144-50B889F19CCD}" type="presParOf" srcId="{721B500F-241E-49C8-9D79-97E235BC3955}" destId="{5DB2CA26-884E-4575-80A8-993EA93E4BF2}" srcOrd="0" destOrd="0" presId="urn:microsoft.com/office/officeart/2005/8/layout/hList1"/>
    <dgm:cxn modelId="{7AEBC967-FE2C-4E1D-AB8B-AC77E2F5888D}" type="presParOf" srcId="{721B500F-241E-49C8-9D79-97E235BC3955}" destId="{66A1FF27-F674-46D9-AC82-0B5047D6853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12D70-9BFD-45F9-A968-FF2E977A5623}">
      <dsp:nvSpPr>
        <dsp:cNvPr id="0" name=""/>
        <dsp:cNvSpPr/>
      </dsp:nvSpPr>
      <dsp:spPr>
        <a:xfrm>
          <a:off x="2071" y="180567"/>
          <a:ext cx="2019895" cy="604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lvl="0" algn="ctr" defTabSz="933450">
            <a:lnSpc>
              <a:spcPct val="90000"/>
            </a:lnSpc>
            <a:spcBef>
              <a:spcPct val="0"/>
            </a:spcBef>
            <a:spcAft>
              <a:spcPct val="35000"/>
            </a:spcAft>
          </a:pPr>
          <a:r>
            <a:rPr lang="en-US" sz="2100" kern="1200" dirty="0" smtClean="0"/>
            <a:t>Unstructured</a:t>
          </a:r>
          <a:endParaRPr lang="en-US" sz="2100" kern="1200" dirty="0"/>
        </a:p>
      </dsp:txBody>
      <dsp:txXfrm>
        <a:off x="2071" y="180567"/>
        <a:ext cx="2019895" cy="604800"/>
      </dsp:txXfrm>
    </dsp:sp>
    <dsp:sp modelId="{31FE6625-0E17-4C89-AA49-E71B28418ED6}">
      <dsp:nvSpPr>
        <dsp:cNvPr id="0" name=""/>
        <dsp:cNvSpPr/>
      </dsp:nvSpPr>
      <dsp:spPr>
        <a:xfrm>
          <a:off x="2071" y="785367"/>
          <a:ext cx="2019895" cy="213286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A corpus of literary texts</a:t>
          </a:r>
          <a:endParaRPr lang="en-US" sz="2100" kern="1200" dirty="0"/>
        </a:p>
      </dsp:txBody>
      <dsp:txXfrm>
        <a:off x="2071" y="785367"/>
        <a:ext cx="2019895" cy="2132865"/>
      </dsp:txXfrm>
    </dsp:sp>
    <dsp:sp modelId="{596F44B6-BFBF-4994-908D-77C449162034}">
      <dsp:nvSpPr>
        <dsp:cNvPr id="0" name=""/>
        <dsp:cNvSpPr/>
      </dsp:nvSpPr>
      <dsp:spPr>
        <a:xfrm>
          <a:off x="2304752" y="180567"/>
          <a:ext cx="2019895" cy="604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lvl="0" algn="ctr" defTabSz="933450">
            <a:lnSpc>
              <a:spcPct val="90000"/>
            </a:lnSpc>
            <a:spcBef>
              <a:spcPct val="0"/>
            </a:spcBef>
            <a:spcAft>
              <a:spcPct val="35000"/>
            </a:spcAft>
          </a:pPr>
          <a:r>
            <a:rPr lang="en-US" sz="2100" kern="1200" dirty="0" err="1" smtClean="0"/>
            <a:t>Semistructured</a:t>
          </a:r>
          <a:endParaRPr lang="en-US" sz="2100" kern="1200" dirty="0"/>
        </a:p>
      </dsp:txBody>
      <dsp:txXfrm>
        <a:off x="2304752" y="180567"/>
        <a:ext cx="2019895" cy="604800"/>
      </dsp:txXfrm>
    </dsp:sp>
    <dsp:sp modelId="{D67AE1A9-5578-45C0-B875-26815237C437}">
      <dsp:nvSpPr>
        <dsp:cNvPr id="0" name=""/>
        <dsp:cNvSpPr/>
      </dsp:nvSpPr>
      <dsp:spPr>
        <a:xfrm>
          <a:off x="2304752" y="785367"/>
          <a:ext cx="2019895" cy="213286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TEI-encoded text</a:t>
          </a:r>
          <a:endParaRPr lang="en-US" sz="2100" kern="1200" dirty="0"/>
        </a:p>
      </dsp:txBody>
      <dsp:txXfrm>
        <a:off x="2304752" y="785367"/>
        <a:ext cx="2019895" cy="2132865"/>
      </dsp:txXfrm>
    </dsp:sp>
    <dsp:sp modelId="{5DB2CA26-884E-4575-80A8-993EA93E4BF2}">
      <dsp:nvSpPr>
        <dsp:cNvPr id="0" name=""/>
        <dsp:cNvSpPr/>
      </dsp:nvSpPr>
      <dsp:spPr>
        <a:xfrm>
          <a:off x="4607433" y="180567"/>
          <a:ext cx="2019895" cy="604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lvl="0" algn="ctr" defTabSz="933450">
            <a:lnSpc>
              <a:spcPct val="90000"/>
            </a:lnSpc>
            <a:spcBef>
              <a:spcPct val="0"/>
            </a:spcBef>
            <a:spcAft>
              <a:spcPct val="35000"/>
            </a:spcAft>
          </a:pPr>
          <a:r>
            <a:rPr lang="en-US" sz="2100" kern="1200" smtClean="0"/>
            <a:t>Structured</a:t>
          </a:r>
          <a:endParaRPr lang="en-US" sz="2100" kern="1200" dirty="0"/>
        </a:p>
      </dsp:txBody>
      <dsp:txXfrm>
        <a:off x="4607433" y="180567"/>
        <a:ext cx="2019895" cy="604800"/>
      </dsp:txXfrm>
    </dsp:sp>
    <dsp:sp modelId="{66A1FF27-F674-46D9-AC82-0B5047D68532}">
      <dsp:nvSpPr>
        <dsp:cNvPr id="0" name=""/>
        <dsp:cNvSpPr/>
      </dsp:nvSpPr>
      <dsp:spPr>
        <a:xfrm>
          <a:off x="4607433" y="785367"/>
          <a:ext cx="2019895" cy="213286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Spreadsheet of catalogue entries</a:t>
          </a:r>
          <a:endParaRPr lang="en-US" sz="2100" kern="1200" dirty="0"/>
        </a:p>
        <a:p>
          <a:pPr marL="228600" lvl="1" indent="-228600" algn="l" defTabSz="933450">
            <a:lnSpc>
              <a:spcPct val="90000"/>
            </a:lnSpc>
            <a:spcBef>
              <a:spcPct val="0"/>
            </a:spcBef>
            <a:spcAft>
              <a:spcPct val="15000"/>
            </a:spcAft>
            <a:buChar char="••"/>
          </a:pPr>
          <a:r>
            <a:rPr lang="en-US" sz="2100" kern="1200" dirty="0" smtClean="0"/>
            <a:t>GIS data of locations on a map</a:t>
          </a:r>
          <a:endParaRPr lang="en-US" sz="2100" kern="1200" dirty="0"/>
        </a:p>
      </dsp:txBody>
      <dsp:txXfrm>
        <a:off x="4607433" y="785367"/>
        <a:ext cx="2019895" cy="213286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jpeg>
</file>

<file path=ppt/media/image2.jpeg>
</file>

<file path=ppt/media/image20.png>
</file>

<file path=ppt/media/image21.png>
</file>

<file path=ppt/media/image22.png>
</file>

<file path=ppt/media/image23.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AD8813-1BD5-42E5-AF16-77F40E27B46E}" type="datetimeFigureOut">
              <a:rPr lang="en-CA" smtClean="0"/>
              <a:t>03/05/2019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A41708-C2E7-49B4-876A-CC5A05685DDF}" type="slidenum">
              <a:rPr lang="en-CA" smtClean="0"/>
              <a:t>‹#›</a:t>
            </a:fld>
            <a:endParaRPr lang="en-CA"/>
          </a:p>
        </p:txBody>
      </p:sp>
    </p:spTree>
    <p:extLst>
      <p:ext uri="{BB962C8B-B14F-4D97-AF65-F5344CB8AC3E}">
        <p14:creationId xmlns:p14="http://schemas.microsoft.com/office/powerpoint/2010/main" val="767362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97AEA6-CED9-4AD3-8021-3618E490819C}" type="slidenum">
              <a:rPr lang="en-CA" smtClean="0"/>
              <a:t>13</a:t>
            </a:fld>
            <a:endParaRPr lang="en-CA"/>
          </a:p>
        </p:txBody>
      </p:sp>
    </p:spTree>
    <p:extLst>
      <p:ext uri="{BB962C8B-B14F-4D97-AF65-F5344CB8AC3E}">
        <p14:creationId xmlns:p14="http://schemas.microsoft.com/office/powerpoint/2010/main" val="4042807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97AEA6-CED9-4AD3-8021-3618E490819C}" type="slidenum">
              <a:rPr lang="en-CA" smtClean="0"/>
              <a:t>15</a:t>
            </a:fld>
            <a:endParaRPr lang="en-CA"/>
          </a:p>
        </p:txBody>
      </p:sp>
    </p:spTree>
    <p:extLst>
      <p:ext uri="{BB962C8B-B14F-4D97-AF65-F5344CB8AC3E}">
        <p14:creationId xmlns:p14="http://schemas.microsoft.com/office/powerpoint/2010/main" val="3940843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97AEA6-CED9-4AD3-8021-3618E490819C}" type="slidenum">
              <a:rPr lang="en-CA" smtClean="0"/>
              <a:t>16</a:t>
            </a:fld>
            <a:endParaRPr lang="en-CA"/>
          </a:p>
        </p:txBody>
      </p:sp>
    </p:spTree>
    <p:extLst>
      <p:ext uri="{BB962C8B-B14F-4D97-AF65-F5344CB8AC3E}">
        <p14:creationId xmlns:p14="http://schemas.microsoft.com/office/powerpoint/2010/main" val="1058449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4854C97-6AA9-494A-90D1-9AB73DF9CDB3}" type="slidenum">
              <a:rPr lang="en-CA" smtClean="0"/>
              <a:t>30</a:t>
            </a:fld>
            <a:endParaRPr lang="en-CA"/>
          </a:p>
        </p:txBody>
      </p:sp>
    </p:spTree>
    <p:extLst>
      <p:ext uri="{BB962C8B-B14F-4D97-AF65-F5344CB8AC3E}">
        <p14:creationId xmlns:p14="http://schemas.microsoft.com/office/powerpoint/2010/main" val="368704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4854C97-6AA9-494A-90D1-9AB73DF9CDB3}" type="slidenum">
              <a:rPr lang="en-CA" smtClean="0"/>
              <a:t>31</a:t>
            </a:fld>
            <a:endParaRPr lang="en-CA"/>
          </a:p>
        </p:txBody>
      </p:sp>
    </p:spTree>
    <p:extLst>
      <p:ext uri="{BB962C8B-B14F-4D97-AF65-F5344CB8AC3E}">
        <p14:creationId xmlns:p14="http://schemas.microsoft.com/office/powerpoint/2010/main" val="3216653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03/05/2019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401190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03/05/2019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2983121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03/05/2019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277328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03/05/2019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7383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9F9207-E557-4169-AA6F-F29C893C5BC0}" type="datetimeFigureOut">
              <a:rPr lang="en-CA" smtClean="0"/>
              <a:t>03/05/2019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45035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8C9F9207-E557-4169-AA6F-F29C893C5BC0}" type="datetimeFigureOut">
              <a:rPr lang="en-CA" smtClean="0"/>
              <a:t>03/05/2019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5081797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8C9F9207-E557-4169-AA6F-F29C893C5BC0}" type="datetimeFigureOut">
              <a:rPr lang="en-CA" smtClean="0"/>
              <a:t>03/05/2019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282301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8C9F9207-E557-4169-AA6F-F29C893C5BC0}" type="datetimeFigureOut">
              <a:rPr lang="en-CA" smtClean="0"/>
              <a:t>03/05/2019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038726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9F9207-E557-4169-AA6F-F29C893C5BC0}" type="datetimeFigureOut">
              <a:rPr lang="en-CA" smtClean="0"/>
              <a:t>03/05/2019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339296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9F9207-E557-4169-AA6F-F29C893C5BC0}" type="datetimeFigureOut">
              <a:rPr lang="en-CA" smtClean="0"/>
              <a:t>03/05/2019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102884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9F9207-E557-4169-AA6F-F29C893C5BC0}" type="datetimeFigureOut">
              <a:rPr lang="en-CA" smtClean="0"/>
              <a:t>03/05/2019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685848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9F9207-E557-4169-AA6F-F29C893C5BC0}" type="datetimeFigureOut">
              <a:rPr lang="en-CA" smtClean="0"/>
              <a:t>03/05/2019</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05D2-9913-417A-ABD7-48DBCA13927C}" type="slidenum">
              <a:rPr lang="en-CA" smtClean="0"/>
              <a:t>‹#›</a:t>
            </a:fld>
            <a:endParaRPr lang="en-CA"/>
          </a:p>
        </p:txBody>
      </p:sp>
    </p:spTree>
    <p:extLst>
      <p:ext uri="{BB962C8B-B14F-4D97-AF65-F5344CB8AC3E}">
        <p14:creationId xmlns:p14="http://schemas.microsoft.com/office/powerpoint/2010/main" val="644486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gizmodo.com/how-to-lie-with-data-visualization-1563576606" TargetMode="External"/><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hyperlink" Target="http://gizmodo.com/how-to-lie-with-data-visualization-1563576606"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carto.com/gallery/bbva-geo-risk/" TargetMode="External"/><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hyperlink" Target="https://wiki.gephi.org/index.php/Datasets" TargetMode="External"/><Relationship Id="rId4" Type="http://schemas.openxmlformats.org/officeDocument/2006/relationships/hyperlink" Target="http://gephi.github.io/images/screenshots/datatable.png"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lklein.com/2012/01/a-report-has-come-here-social-network-analysis-in-the-papers-of-thomas-jefferson/" TargetMode="Externa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knottedline.com/" TargetMode="Externa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gizmodo.com/how-to-lie-with-data-visualization-1563576606"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gizmodo.com/how-to-lie-with-data-visualization-1563576606" TargetMode="Externa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Data Visualization</a:t>
            </a:r>
            <a:endParaRPr lang="en-CA" dirty="0"/>
          </a:p>
        </p:txBody>
      </p:sp>
    </p:spTree>
    <p:extLst>
      <p:ext uri="{BB962C8B-B14F-4D97-AF65-F5344CB8AC3E}">
        <p14:creationId xmlns:p14="http://schemas.microsoft.com/office/powerpoint/2010/main" val="24109255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6" name="Picture 5"/>
          <p:cNvPicPr>
            <a:picLocks noChangeAspect="1"/>
          </p:cNvPicPr>
          <p:nvPr/>
        </p:nvPicPr>
        <p:blipFill rotWithShape="1">
          <a:blip r:embed="rId2"/>
          <a:srcRect l="1918" t="10254" r="2087" b="3990"/>
          <a:stretch/>
        </p:blipFill>
        <p:spPr>
          <a:xfrm>
            <a:off x="1365833" y="932688"/>
            <a:ext cx="7796455" cy="4194133"/>
          </a:xfrm>
          <a:prstGeom prst="rect">
            <a:avLst/>
          </a:prstGeom>
        </p:spPr>
      </p:pic>
      <p:sp>
        <p:nvSpPr>
          <p:cNvPr id="8" name="Rectangle 7"/>
          <p:cNvSpPr/>
          <p:nvPr/>
        </p:nvSpPr>
        <p:spPr>
          <a:xfrm>
            <a:off x="3383280" y="5781603"/>
            <a:ext cx="5971032" cy="369332"/>
          </a:xfrm>
          <a:prstGeom prst="rect">
            <a:avLst/>
          </a:prstGeom>
        </p:spPr>
        <p:txBody>
          <a:bodyPr wrap="square">
            <a:spAutoFit/>
          </a:bodyPr>
          <a:lstStyle/>
          <a:p>
            <a:r>
              <a:rPr lang="en-CA" i="1" u="sng" dirty="0">
                <a:solidFill>
                  <a:srgbClr val="4DD0E1"/>
                </a:solidFill>
                <a:latin typeface="Cambria" panose="02040503050406030204" pitchFamily="18" charset="0"/>
                <a:hlinkClick r:id="rId3"/>
              </a:rPr>
              <a:t>How to Lie </a:t>
            </a:r>
            <a:r>
              <a:rPr lang="en-CA" i="1" u="sng" dirty="0" smtClean="0">
                <a:solidFill>
                  <a:srgbClr val="4DD0E1"/>
                </a:solidFill>
                <a:latin typeface="Cambria" panose="02040503050406030204" pitchFamily="18" charset="0"/>
                <a:hlinkClick r:id="rId3"/>
              </a:rPr>
              <a:t>with </a:t>
            </a:r>
            <a:r>
              <a:rPr lang="en-CA" i="1" u="sng" dirty="0">
                <a:solidFill>
                  <a:srgbClr val="4DD0E1"/>
                </a:solidFill>
                <a:latin typeface="Cambria" panose="02040503050406030204" pitchFamily="18" charset="0"/>
                <a:hlinkClick r:id="rId3"/>
              </a:rPr>
              <a:t>Data Visualization</a:t>
            </a:r>
            <a:endParaRPr lang="en-CA" dirty="0"/>
          </a:p>
        </p:txBody>
      </p:sp>
    </p:spTree>
    <p:extLst>
      <p:ext uri="{BB962C8B-B14F-4D97-AF65-F5344CB8AC3E}">
        <p14:creationId xmlns:p14="http://schemas.microsoft.com/office/powerpoint/2010/main" val="119594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9788" y="457200"/>
            <a:ext cx="6777163" cy="795528"/>
          </a:xfrm>
        </p:spPr>
        <p:txBody>
          <a:bodyPr>
            <a:normAutofit/>
          </a:bodyPr>
          <a:lstStyle/>
          <a:p>
            <a:r>
              <a:rPr lang="en-CA" dirty="0" smtClean="0"/>
              <a:t>How to Lie with Data Visualizations</a:t>
            </a:r>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 name="Picture 3"/>
          <p:cNvPicPr>
            <a:picLocks noChangeAspect="1"/>
          </p:cNvPicPr>
          <p:nvPr/>
        </p:nvPicPr>
        <p:blipFill>
          <a:blip r:embed="rId2"/>
          <a:stretch>
            <a:fillRect/>
          </a:stretch>
        </p:blipFill>
        <p:spPr>
          <a:xfrm>
            <a:off x="730061" y="1786763"/>
            <a:ext cx="5281422" cy="3022701"/>
          </a:xfrm>
          <a:prstGeom prst="rect">
            <a:avLst/>
          </a:prstGeom>
        </p:spPr>
      </p:pic>
      <p:pic>
        <p:nvPicPr>
          <p:cNvPr id="9" name="Picture 8"/>
          <p:cNvPicPr>
            <a:picLocks noChangeAspect="1"/>
          </p:cNvPicPr>
          <p:nvPr/>
        </p:nvPicPr>
        <p:blipFill>
          <a:blip r:embed="rId3"/>
          <a:stretch>
            <a:fillRect/>
          </a:stretch>
        </p:blipFill>
        <p:spPr>
          <a:xfrm>
            <a:off x="6285738" y="1975164"/>
            <a:ext cx="4952238" cy="2834300"/>
          </a:xfrm>
          <a:prstGeom prst="rect">
            <a:avLst/>
          </a:prstGeom>
        </p:spPr>
      </p:pic>
      <p:sp>
        <p:nvSpPr>
          <p:cNvPr id="10" name="Rectangle 9"/>
          <p:cNvSpPr/>
          <p:nvPr/>
        </p:nvSpPr>
        <p:spPr>
          <a:xfrm>
            <a:off x="4093998" y="5859518"/>
            <a:ext cx="3778985" cy="369332"/>
          </a:xfrm>
          <a:prstGeom prst="rect">
            <a:avLst/>
          </a:prstGeom>
        </p:spPr>
        <p:txBody>
          <a:bodyPr wrap="square">
            <a:spAutoFit/>
          </a:bodyPr>
          <a:lstStyle/>
          <a:p>
            <a:r>
              <a:rPr lang="en-CA" i="1" u="sng" dirty="0">
                <a:solidFill>
                  <a:srgbClr val="4DD0E1"/>
                </a:solidFill>
                <a:latin typeface="Cambria" panose="02040503050406030204" pitchFamily="18" charset="0"/>
                <a:hlinkClick r:id="rId4"/>
              </a:rPr>
              <a:t>How to Lie with Data Visualization</a:t>
            </a:r>
            <a:endParaRPr lang="en-CA" dirty="0"/>
          </a:p>
        </p:txBody>
      </p:sp>
      <p:sp>
        <p:nvSpPr>
          <p:cNvPr id="11" name="TextBox 10"/>
          <p:cNvSpPr txBox="1"/>
          <p:nvPr/>
        </p:nvSpPr>
        <p:spPr>
          <a:xfrm>
            <a:off x="658368" y="5149825"/>
            <a:ext cx="5197107" cy="646331"/>
          </a:xfrm>
          <a:prstGeom prst="rect">
            <a:avLst/>
          </a:prstGeom>
          <a:noFill/>
        </p:spPr>
        <p:txBody>
          <a:bodyPr wrap="square" rtlCol="0">
            <a:spAutoFit/>
          </a:bodyPr>
          <a:lstStyle/>
          <a:p>
            <a:r>
              <a:rPr lang="en-CA" dirty="0" smtClean="0"/>
              <a:t>Cumulative revenue:  running </a:t>
            </a:r>
            <a:r>
              <a:rPr lang="en-CA" dirty="0"/>
              <a:t>total of revenue earned to </a:t>
            </a:r>
            <a:r>
              <a:rPr lang="en-CA" dirty="0" smtClean="0"/>
              <a:t>date (i.e. 2006 = 2006 + 2005 + 2004)</a:t>
            </a:r>
            <a:endParaRPr lang="en-CA" dirty="0"/>
          </a:p>
        </p:txBody>
      </p:sp>
      <p:sp>
        <p:nvSpPr>
          <p:cNvPr id="12" name="TextBox 11"/>
          <p:cNvSpPr txBox="1"/>
          <p:nvPr/>
        </p:nvSpPr>
        <p:spPr>
          <a:xfrm>
            <a:off x="6285738" y="5181506"/>
            <a:ext cx="5345430" cy="646331"/>
          </a:xfrm>
          <a:prstGeom prst="rect">
            <a:avLst/>
          </a:prstGeom>
          <a:noFill/>
        </p:spPr>
        <p:txBody>
          <a:bodyPr wrap="square" rtlCol="0">
            <a:spAutoFit/>
          </a:bodyPr>
          <a:lstStyle/>
          <a:p>
            <a:r>
              <a:rPr lang="en-CA" dirty="0" smtClean="0"/>
              <a:t>Annual revenue:  </a:t>
            </a:r>
          </a:p>
          <a:p>
            <a:r>
              <a:rPr lang="en-CA" dirty="0" smtClean="0"/>
              <a:t>total revenue </a:t>
            </a:r>
            <a:r>
              <a:rPr lang="en-CA" dirty="0"/>
              <a:t>earned </a:t>
            </a:r>
            <a:r>
              <a:rPr lang="en-CA" dirty="0" smtClean="0"/>
              <a:t>in current year (i.e. 2006 = 2006)</a:t>
            </a:r>
            <a:endParaRPr lang="en-CA" dirty="0"/>
          </a:p>
        </p:txBody>
      </p:sp>
    </p:spTree>
    <p:extLst>
      <p:ext uri="{BB962C8B-B14F-4D97-AF65-F5344CB8AC3E}">
        <p14:creationId xmlns:p14="http://schemas.microsoft.com/office/powerpoint/2010/main" val="1330293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DH-</a:t>
            </a:r>
            <a:r>
              <a:rPr lang="en-US" dirty="0" err="1" smtClean="0"/>
              <a:t>ing</a:t>
            </a:r>
            <a:r>
              <a:rPr lang="en-US" dirty="0" smtClean="0"/>
              <a:t> with </a:t>
            </a:r>
            <a:r>
              <a:rPr lang="en-US" dirty="0" err="1" smtClean="0"/>
              <a:t>Dataviz</a:t>
            </a:r>
            <a:endParaRPr lang="en-US" dirty="0"/>
          </a:p>
        </p:txBody>
      </p:sp>
    </p:spTree>
    <p:extLst>
      <p:ext uri="{BB962C8B-B14F-4D97-AF65-F5344CB8AC3E}">
        <p14:creationId xmlns:p14="http://schemas.microsoft.com/office/powerpoint/2010/main" val="3228358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74638"/>
            <a:ext cx="8686800" cy="1143000"/>
          </a:xfrm>
        </p:spPr>
        <p:txBody>
          <a:bodyPr>
            <a:normAutofit/>
          </a:bodyPr>
          <a:lstStyle/>
          <a:p>
            <a:r>
              <a:rPr lang="en-CA" dirty="0" smtClean="0"/>
              <a:t>Humanities Data</a:t>
            </a:r>
            <a:endParaRPr lang="en-CA" dirty="0"/>
          </a:p>
        </p:txBody>
      </p:sp>
      <p:graphicFrame>
        <p:nvGraphicFramePr>
          <p:cNvPr id="3" name="Diagram 2"/>
          <p:cNvGraphicFramePr/>
          <p:nvPr>
            <p:extLst/>
          </p:nvPr>
        </p:nvGraphicFramePr>
        <p:xfrm>
          <a:off x="3048000" y="1397000"/>
          <a:ext cx="6629400" cy="309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073683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Humanities Data: </a:t>
            </a:r>
            <a:r>
              <a:rPr lang="en-US" dirty="0" smtClean="0"/>
              <a:t>Unstructured</a:t>
            </a:r>
            <a:endParaRPr lang="en-US" dirty="0"/>
          </a:p>
        </p:txBody>
      </p:sp>
      <p:pic>
        <p:nvPicPr>
          <p:cNvPr id="4" name="Picture 3"/>
          <p:cNvPicPr>
            <a:picLocks noChangeAspect="1"/>
          </p:cNvPicPr>
          <p:nvPr/>
        </p:nvPicPr>
        <p:blipFill>
          <a:blip r:embed="rId2"/>
          <a:stretch>
            <a:fillRect/>
          </a:stretch>
        </p:blipFill>
        <p:spPr>
          <a:xfrm>
            <a:off x="4129088" y="1219200"/>
            <a:ext cx="3933825" cy="4895850"/>
          </a:xfrm>
          <a:prstGeom prst="rect">
            <a:avLst/>
          </a:prstGeom>
        </p:spPr>
      </p:pic>
    </p:spTree>
    <p:extLst>
      <p:ext uri="{BB962C8B-B14F-4D97-AF65-F5344CB8AC3E}">
        <p14:creationId xmlns:p14="http://schemas.microsoft.com/office/powerpoint/2010/main" val="1292741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752600"/>
            <a:ext cx="2286000" cy="3429000"/>
          </a:xfrm>
        </p:spPr>
        <p:txBody>
          <a:bodyPr>
            <a:normAutofit/>
          </a:bodyPr>
          <a:lstStyle/>
          <a:p>
            <a:r>
              <a:rPr lang="en-CA" sz="3200" dirty="0"/>
              <a:t>Humanities Data: </a:t>
            </a:r>
            <a:br>
              <a:rPr lang="en-CA" sz="3200" dirty="0"/>
            </a:br>
            <a:r>
              <a:rPr lang="en-CA" sz="3200" dirty="0"/>
              <a:t>Semi-structured</a:t>
            </a:r>
          </a:p>
        </p:txBody>
      </p:sp>
      <p:sp>
        <p:nvSpPr>
          <p:cNvPr id="3" name="TextBox 2"/>
          <p:cNvSpPr txBox="1"/>
          <p:nvPr/>
        </p:nvSpPr>
        <p:spPr>
          <a:xfrm>
            <a:off x="4343400" y="304801"/>
            <a:ext cx="5943600" cy="6186309"/>
          </a:xfrm>
          <a:prstGeom prst="rect">
            <a:avLst/>
          </a:prstGeom>
          <a:noFill/>
        </p:spPr>
        <p:txBody>
          <a:bodyPr wrap="square" rtlCol="0">
            <a:spAutoFit/>
          </a:bodyPr>
          <a:lstStyle/>
          <a:p>
            <a:r>
              <a:rPr lang="en-US" b="1" dirty="0"/>
              <a:t>&lt;</a:t>
            </a:r>
            <a:r>
              <a:rPr lang="en-US" b="1" dirty="0" err="1"/>
              <a:t>msDesc</a:t>
            </a:r>
            <a:r>
              <a:rPr lang="en-US" b="1" dirty="0"/>
              <a:t>&gt;</a:t>
            </a:r>
            <a:r>
              <a:rPr lang="en-US" dirty="0"/>
              <a:t/>
            </a:r>
            <a:br>
              <a:rPr lang="en-US" dirty="0"/>
            </a:br>
            <a:r>
              <a:rPr lang="en-US" dirty="0"/>
              <a:t> </a:t>
            </a:r>
            <a:r>
              <a:rPr lang="en-US" b="1" dirty="0"/>
              <a:t>&lt;</a:t>
            </a:r>
            <a:r>
              <a:rPr lang="en-US" b="1" dirty="0" err="1"/>
              <a:t>msIdentifier</a:t>
            </a:r>
            <a:r>
              <a:rPr lang="en-US" b="1" dirty="0"/>
              <a:t>&gt;</a:t>
            </a:r>
            <a:r>
              <a:rPr lang="en-US" dirty="0"/>
              <a:t/>
            </a:r>
            <a:br>
              <a:rPr lang="en-US" dirty="0"/>
            </a:br>
            <a:r>
              <a:rPr lang="en-US" dirty="0"/>
              <a:t>  </a:t>
            </a:r>
            <a:r>
              <a:rPr lang="en-US" b="1" dirty="0"/>
              <a:t>&lt;settlement&gt;</a:t>
            </a:r>
            <a:r>
              <a:rPr lang="en-US" dirty="0"/>
              <a:t>Oxford</a:t>
            </a:r>
            <a:r>
              <a:rPr lang="en-US" b="1" dirty="0"/>
              <a:t>&lt;/settlement&gt;</a:t>
            </a:r>
            <a:r>
              <a:rPr lang="en-US" dirty="0"/>
              <a:t/>
            </a:r>
            <a:br>
              <a:rPr lang="en-US" dirty="0"/>
            </a:br>
            <a:r>
              <a:rPr lang="en-US" dirty="0"/>
              <a:t>  </a:t>
            </a:r>
            <a:r>
              <a:rPr lang="en-US" b="1" dirty="0"/>
              <a:t>&lt;repository&gt;</a:t>
            </a:r>
            <a:r>
              <a:rPr lang="en-US" dirty="0"/>
              <a:t>Bodleian Library</a:t>
            </a:r>
            <a:r>
              <a:rPr lang="en-US" b="1" dirty="0"/>
              <a:t>&lt;/repository&gt;</a:t>
            </a:r>
            <a:r>
              <a:rPr lang="en-US" dirty="0"/>
              <a:t/>
            </a:r>
            <a:br>
              <a:rPr lang="en-US" dirty="0"/>
            </a:br>
            <a:r>
              <a:rPr lang="en-US" dirty="0"/>
              <a:t>  </a:t>
            </a:r>
            <a:r>
              <a:rPr lang="en-US" b="1" dirty="0"/>
              <a:t>&lt;</a:t>
            </a:r>
            <a:r>
              <a:rPr lang="en-US" b="1" dirty="0" err="1"/>
              <a:t>idno</a:t>
            </a:r>
            <a:r>
              <a:rPr lang="en-US" b="1" dirty="0"/>
              <a:t>&gt;</a:t>
            </a:r>
            <a:r>
              <a:rPr lang="en-US" dirty="0"/>
              <a:t>MS. Add. A. 61</a:t>
            </a:r>
            <a:r>
              <a:rPr lang="en-US" b="1" dirty="0"/>
              <a:t>&lt;/</a:t>
            </a:r>
            <a:r>
              <a:rPr lang="en-US" b="1" dirty="0" err="1"/>
              <a:t>idno</a:t>
            </a:r>
            <a:r>
              <a:rPr lang="en-US" b="1" dirty="0"/>
              <a:t>&gt;</a:t>
            </a:r>
            <a:r>
              <a:rPr lang="en-US" dirty="0"/>
              <a:t/>
            </a:r>
            <a:br>
              <a:rPr lang="en-US" dirty="0"/>
            </a:br>
            <a:r>
              <a:rPr lang="en-US" dirty="0"/>
              <a:t>  </a:t>
            </a:r>
            <a:r>
              <a:rPr lang="en-US" b="1" dirty="0"/>
              <a:t>&lt;/</a:t>
            </a:r>
            <a:r>
              <a:rPr lang="en-US" b="1" dirty="0" err="1"/>
              <a:t>msIdentifier</a:t>
            </a:r>
            <a:r>
              <a:rPr lang="en-US" b="1" dirty="0"/>
              <a:t>&gt;</a:t>
            </a:r>
            <a:r>
              <a:rPr lang="en-US" dirty="0"/>
              <a:t/>
            </a:r>
            <a:br>
              <a:rPr lang="en-US" dirty="0"/>
            </a:br>
            <a:r>
              <a:rPr lang="en-US" dirty="0"/>
              <a:t> </a:t>
            </a:r>
            <a:r>
              <a:rPr lang="en-US" b="1" dirty="0"/>
              <a:t>&lt;</a:t>
            </a:r>
            <a:r>
              <a:rPr lang="en-US" b="1" dirty="0" err="1"/>
              <a:t>msContents</a:t>
            </a:r>
            <a:r>
              <a:rPr lang="en-US" b="1" dirty="0"/>
              <a:t>&gt;</a:t>
            </a:r>
            <a:r>
              <a:rPr lang="en-US" dirty="0"/>
              <a:t/>
            </a:r>
            <a:br>
              <a:rPr lang="en-US" dirty="0"/>
            </a:br>
            <a:r>
              <a:rPr lang="en-US" dirty="0"/>
              <a:t>  </a:t>
            </a:r>
            <a:r>
              <a:rPr lang="en-US" b="1" dirty="0"/>
              <a:t>&lt;p&gt;</a:t>
            </a:r>
            <a:r>
              <a:rPr lang="en-US" dirty="0"/>
              <a:t/>
            </a:r>
            <a:br>
              <a:rPr lang="en-US" dirty="0"/>
            </a:br>
            <a:r>
              <a:rPr lang="en-US" dirty="0"/>
              <a:t>   </a:t>
            </a:r>
            <a:r>
              <a:rPr lang="en-US" b="1" dirty="0"/>
              <a:t>&lt;quote&gt;</a:t>
            </a:r>
            <a:r>
              <a:rPr lang="en-US" dirty="0"/>
              <a:t>Hic incipit </a:t>
            </a:r>
            <a:r>
              <a:rPr lang="en-US" dirty="0" err="1"/>
              <a:t>Bruitus</a:t>
            </a:r>
            <a:r>
              <a:rPr lang="en-US" dirty="0"/>
              <a:t> </a:t>
            </a:r>
            <a:r>
              <a:rPr lang="en-US" dirty="0" err="1"/>
              <a:t>Anglie</a:t>
            </a:r>
            <a:r>
              <a:rPr lang="en-US" dirty="0"/>
              <a:t>,</a:t>
            </a:r>
            <a:r>
              <a:rPr lang="en-US" b="1" dirty="0"/>
              <a:t>&lt;/quote&gt;</a:t>
            </a:r>
            <a:r>
              <a:rPr lang="en-US" dirty="0"/>
              <a:t> the </a:t>
            </a:r>
            <a:r>
              <a:rPr lang="en-US" b="1" dirty="0"/>
              <a:t>&lt;title&gt;</a:t>
            </a:r>
            <a:r>
              <a:rPr lang="en-US" dirty="0"/>
              <a:t>De </a:t>
            </a:r>
            <a:r>
              <a:rPr lang="en-US" dirty="0" err="1"/>
              <a:t>origine</a:t>
            </a:r>
            <a:r>
              <a:rPr lang="en-US" dirty="0"/>
              <a:t> et </a:t>
            </a:r>
            <a:r>
              <a:rPr lang="en-US" dirty="0" err="1"/>
              <a:t>gestis</a:t>
            </a:r>
            <a:r>
              <a:rPr lang="en-US" dirty="0"/>
              <a:t/>
            </a:r>
            <a:br>
              <a:rPr lang="en-US" dirty="0"/>
            </a:br>
            <a:r>
              <a:rPr lang="en-US" dirty="0"/>
              <a:t>       </a:t>
            </a:r>
            <a:r>
              <a:rPr lang="en-US" dirty="0" err="1"/>
              <a:t>Regum</a:t>
            </a:r>
            <a:r>
              <a:rPr lang="en-US" dirty="0"/>
              <a:t> </a:t>
            </a:r>
            <a:r>
              <a:rPr lang="en-US" dirty="0" err="1"/>
              <a:t>Angliae</a:t>
            </a:r>
            <a:r>
              <a:rPr lang="en-US" b="1" dirty="0"/>
              <a:t>&lt;/title&gt;</a:t>
            </a:r>
            <a:r>
              <a:rPr lang="en-US" dirty="0"/>
              <a:t> of Geoffrey of Monmouth (</a:t>
            </a:r>
            <a:r>
              <a:rPr lang="en-US" dirty="0" err="1"/>
              <a:t>Galfridus</a:t>
            </a:r>
            <a:r>
              <a:rPr lang="en-US" dirty="0"/>
              <a:t> </a:t>
            </a:r>
            <a:r>
              <a:rPr lang="en-US" dirty="0" err="1"/>
              <a:t>Monumetensis</a:t>
            </a:r>
            <a:r>
              <a:rPr lang="en-US" dirty="0"/>
              <a:t>): beg.</a:t>
            </a:r>
            <a:br>
              <a:rPr lang="en-US" dirty="0"/>
            </a:br>
            <a:r>
              <a:rPr lang="en-US" dirty="0"/>
              <a:t>  </a:t>
            </a:r>
            <a:r>
              <a:rPr lang="en-US" b="1" dirty="0"/>
              <a:t>&lt;quote&gt;</a:t>
            </a:r>
            <a:r>
              <a:rPr lang="en-US" dirty="0"/>
              <a:t>Cum mecum </a:t>
            </a:r>
            <a:r>
              <a:rPr lang="en-US" dirty="0" err="1"/>
              <a:t>multa</a:t>
            </a:r>
            <a:r>
              <a:rPr lang="en-US" dirty="0"/>
              <a:t> &amp;amp; de </a:t>
            </a:r>
            <a:r>
              <a:rPr lang="en-US" dirty="0" err="1"/>
              <a:t>multis</a:t>
            </a:r>
            <a:r>
              <a:rPr lang="en-US" dirty="0"/>
              <a:t>.</a:t>
            </a:r>
            <a:r>
              <a:rPr lang="en-US" b="1" dirty="0"/>
              <a:t>&lt;/quote&gt;</a:t>
            </a:r>
            <a:r>
              <a:rPr lang="en-US" dirty="0"/>
              <a:t> In Latin.</a:t>
            </a:r>
            <a:r>
              <a:rPr lang="en-US" b="1" dirty="0"/>
              <a:t>&lt;/p&gt;</a:t>
            </a:r>
            <a:r>
              <a:rPr lang="en-US" dirty="0"/>
              <a:t/>
            </a:r>
            <a:br>
              <a:rPr lang="en-US" dirty="0"/>
            </a:br>
            <a:r>
              <a:rPr lang="en-US" dirty="0"/>
              <a:t> </a:t>
            </a:r>
            <a:r>
              <a:rPr lang="en-US" b="1" dirty="0"/>
              <a:t>&lt;/</a:t>
            </a:r>
            <a:r>
              <a:rPr lang="en-US" b="1" dirty="0" err="1"/>
              <a:t>msContents</a:t>
            </a:r>
            <a:r>
              <a:rPr lang="en-US" b="1" dirty="0"/>
              <a:t>&gt;</a:t>
            </a:r>
            <a:r>
              <a:rPr lang="en-US" dirty="0"/>
              <a:t/>
            </a:r>
            <a:br>
              <a:rPr lang="en-US" dirty="0"/>
            </a:br>
            <a:r>
              <a:rPr lang="en-US" dirty="0"/>
              <a:t> </a:t>
            </a:r>
            <a:r>
              <a:rPr lang="en-US" b="1" dirty="0"/>
              <a:t>&lt;</a:t>
            </a:r>
            <a:r>
              <a:rPr lang="en-US" b="1" dirty="0" err="1"/>
              <a:t>physDesc</a:t>
            </a:r>
            <a:r>
              <a:rPr lang="en-US" b="1" dirty="0"/>
              <a:t>&gt;</a:t>
            </a:r>
            <a:r>
              <a:rPr lang="en-US" dirty="0"/>
              <a:t/>
            </a:r>
            <a:br>
              <a:rPr lang="en-US" dirty="0"/>
            </a:br>
            <a:r>
              <a:rPr lang="en-US" dirty="0"/>
              <a:t>  </a:t>
            </a:r>
            <a:r>
              <a:rPr lang="en-US" b="1" dirty="0"/>
              <a:t>&lt;p&gt;</a:t>
            </a:r>
            <a:r>
              <a:rPr lang="en-US" dirty="0"/>
              <a:t/>
            </a:r>
            <a:br>
              <a:rPr lang="en-US" dirty="0"/>
            </a:br>
            <a:r>
              <a:rPr lang="en-US" dirty="0"/>
              <a:t>   </a:t>
            </a:r>
            <a:r>
              <a:rPr lang="en-US" b="1" dirty="0"/>
              <a:t>&lt;material&gt;</a:t>
            </a:r>
            <a:r>
              <a:rPr lang="en-US" dirty="0"/>
              <a:t>Parchment</a:t>
            </a:r>
            <a:r>
              <a:rPr lang="en-US" b="1" dirty="0"/>
              <a:t>&lt;/material&gt;</a:t>
            </a:r>
            <a:r>
              <a:rPr lang="en-US" dirty="0"/>
              <a:t>: written in more than one hand: 7¼ x 5⅜ in., I + 55 leaves, in double columns: with a few </a:t>
            </a:r>
            <a:r>
              <a:rPr lang="en-US" dirty="0" err="1"/>
              <a:t>coloured</a:t>
            </a:r>
            <a:r>
              <a:rPr lang="en-US" dirty="0"/>
              <a:t> capitals.</a:t>
            </a:r>
            <a:r>
              <a:rPr lang="en-US" b="1" dirty="0"/>
              <a:t>&lt;/p&gt;</a:t>
            </a:r>
            <a:r>
              <a:rPr lang="en-US" dirty="0"/>
              <a:t/>
            </a:r>
            <a:br>
              <a:rPr lang="en-US" dirty="0"/>
            </a:br>
            <a:r>
              <a:rPr lang="en-US" dirty="0"/>
              <a:t> </a:t>
            </a:r>
            <a:r>
              <a:rPr lang="en-US" b="1" dirty="0"/>
              <a:t>&lt;/</a:t>
            </a:r>
            <a:r>
              <a:rPr lang="en-US" b="1" dirty="0" err="1"/>
              <a:t>physDesc</a:t>
            </a:r>
            <a:r>
              <a:rPr lang="en-US" b="1" dirty="0"/>
              <a:t>&gt;</a:t>
            </a:r>
            <a:r>
              <a:rPr lang="en-US" dirty="0"/>
              <a:t/>
            </a:r>
            <a:br>
              <a:rPr lang="en-US" dirty="0"/>
            </a:br>
            <a:r>
              <a:rPr lang="en-US" dirty="0"/>
              <a:t> </a:t>
            </a:r>
            <a:r>
              <a:rPr lang="en-US" b="1" dirty="0"/>
              <a:t>&lt;/</a:t>
            </a:r>
            <a:r>
              <a:rPr lang="en-US" b="1" dirty="0" err="1"/>
              <a:t>msDesc</a:t>
            </a:r>
            <a:r>
              <a:rPr lang="en-US" b="1" dirty="0"/>
              <a:t>&gt;</a:t>
            </a:r>
            <a:endParaRPr lang="en-US" dirty="0"/>
          </a:p>
        </p:txBody>
      </p:sp>
    </p:spTree>
    <p:extLst>
      <p:ext uri="{BB962C8B-B14F-4D97-AF65-F5344CB8AC3E}">
        <p14:creationId xmlns:p14="http://schemas.microsoft.com/office/powerpoint/2010/main" val="31924657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74638"/>
            <a:ext cx="8686800" cy="1143000"/>
          </a:xfrm>
        </p:spPr>
        <p:txBody>
          <a:bodyPr>
            <a:normAutofit/>
          </a:bodyPr>
          <a:lstStyle/>
          <a:p>
            <a:r>
              <a:rPr lang="en-CA" dirty="0" smtClean="0"/>
              <a:t>Humanities Data: Structured</a:t>
            </a:r>
            <a:endParaRPr lang="en-CA" dirty="0"/>
          </a:p>
        </p:txBody>
      </p:sp>
      <p:pic>
        <p:nvPicPr>
          <p:cNvPr id="5" name="Picture 4"/>
          <p:cNvPicPr>
            <a:picLocks noChangeAspect="1"/>
          </p:cNvPicPr>
          <p:nvPr/>
        </p:nvPicPr>
        <p:blipFill>
          <a:blip r:embed="rId3"/>
          <a:stretch>
            <a:fillRect/>
          </a:stretch>
        </p:blipFill>
        <p:spPr>
          <a:xfrm>
            <a:off x="1831801" y="1676401"/>
            <a:ext cx="8375999" cy="3357563"/>
          </a:xfrm>
          <a:prstGeom prst="rect">
            <a:avLst/>
          </a:prstGeom>
        </p:spPr>
      </p:pic>
    </p:spTree>
    <p:extLst>
      <p:ext uri="{BB962C8B-B14F-4D97-AF65-F5344CB8AC3E}">
        <p14:creationId xmlns:p14="http://schemas.microsoft.com/office/powerpoint/2010/main" val="34418850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Humanities Data:  </a:t>
            </a:r>
            <a:endParaRPr lang="en-US" dirty="0"/>
          </a:p>
        </p:txBody>
      </p:sp>
      <p:sp>
        <p:nvSpPr>
          <p:cNvPr id="3" name="Content Placeholder 2"/>
          <p:cNvSpPr>
            <a:spLocks noGrp="1"/>
          </p:cNvSpPr>
          <p:nvPr>
            <p:ph idx="1"/>
          </p:nvPr>
        </p:nvSpPr>
        <p:spPr/>
        <p:txBody>
          <a:bodyPr>
            <a:normAutofit/>
          </a:bodyPr>
          <a:lstStyle/>
          <a:p>
            <a:r>
              <a:rPr lang="en-US" dirty="0" smtClean="0">
                <a:latin typeface="Georgia" panose="02040502050405020303" pitchFamily="18" charset="0"/>
              </a:rPr>
              <a:t>What “counts” cannot necessarily be counted</a:t>
            </a:r>
          </a:p>
          <a:p>
            <a:r>
              <a:rPr lang="en-US" dirty="0" smtClean="0">
                <a:latin typeface="Georgia" panose="02040502050405020303" pitchFamily="18" charset="0"/>
              </a:rPr>
              <a:t>Data representation = interpretation:  </a:t>
            </a:r>
          </a:p>
          <a:p>
            <a:r>
              <a:rPr lang="en-US" dirty="0">
                <a:latin typeface="Georgia" panose="02040502050405020303" pitchFamily="18" charset="0"/>
              </a:rPr>
              <a:t>T</a:t>
            </a:r>
            <a:r>
              <a:rPr lang="en-US" dirty="0" smtClean="0">
                <a:latin typeface="Georgia" panose="02040502050405020303" pitchFamily="18" charset="0"/>
              </a:rPr>
              <a:t>he process of modelling and collecting our data is an interpretive process that is shaped by our choices re. what aspects of the data we model; by our research question, argument, perspective, discipline, social context, institutional context, tools available etc.</a:t>
            </a:r>
            <a:endParaRPr lang="en-US" dirty="0">
              <a:latin typeface="Georgia" panose="02040502050405020303" pitchFamily="18" charset="0"/>
            </a:endParaRPr>
          </a:p>
        </p:txBody>
      </p:sp>
    </p:spTree>
    <p:extLst>
      <p:ext uri="{BB962C8B-B14F-4D97-AF65-F5344CB8AC3E}">
        <p14:creationId xmlns:p14="http://schemas.microsoft.com/office/powerpoint/2010/main" val="3639203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Humanities’ Data</a:t>
            </a:r>
            <a:endParaRPr lang="en-CA" dirty="0"/>
          </a:p>
        </p:txBody>
      </p:sp>
      <p:sp>
        <p:nvSpPr>
          <p:cNvPr id="3" name="Content Placeholder 2"/>
          <p:cNvSpPr>
            <a:spLocks noGrp="1"/>
          </p:cNvSpPr>
          <p:nvPr>
            <p:ph idx="1"/>
          </p:nvPr>
        </p:nvSpPr>
        <p:spPr/>
        <p:txBody>
          <a:bodyPr>
            <a:normAutofit/>
          </a:bodyPr>
          <a:lstStyle/>
          <a:p>
            <a:pPr marL="0" indent="0">
              <a:buNone/>
            </a:pPr>
            <a:r>
              <a:rPr lang="en-CA" sz="3000" dirty="0">
                <a:latin typeface="Georgia" panose="02040502050405020303" pitchFamily="18" charset="0"/>
              </a:rPr>
              <a:t>“When you call something data, you imply that it exists in </a:t>
            </a:r>
            <a:r>
              <a:rPr lang="en-CA" sz="3000" b="1" dirty="0">
                <a:solidFill>
                  <a:srgbClr val="FF0000"/>
                </a:solidFill>
                <a:latin typeface="Georgia" panose="02040502050405020303" pitchFamily="18" charset="0"/>
              </a:rPr>
              <a:t>discrete, fungible units</a:t>
            </a:r>
            <a:r>
              <a:rPr lang="en-CA" sz="3000" dirty="0">
                <a:latin typeface="Georgia" panose="02040502050405020303" pitchFamily="18" charset="0"/>
              </a:rPr>
              <a:t>; that it is </a:t>
            </a:r>
            <a:r>
              <a:rPr lang="en-CA" sz="3000" b="1" dirty="0">
                <a:solidFill>
                  <a:srgbClr val="FF0000"/>
                </a:solidFill>
                <a:latin typeface="Georgia" panose="02040502050405020303" pitchFamily="18" charset="0"/>
              </a:rPr>
              <a:t>computationally tractable</a:t>
            </a:r>
            <a:r>
              <a:rPr lang="en-CA" sz="3000" dirty="0">
                <a:latin typeface="Georgia" panose="02040502050405020303" pitchFamily="18" charset="0"/>
              </a:rPr>
              <a:t>; that </a:t>
            </a:r>
            <a:r>
              <a:rPr lang="en-CA" sz="3000" b="1" dirty="0">
                <a:solidFill>
                  <a:srgbClr val="FF0000"/>
                </a:solidFill>
                <a:latin typeface="Georgia" panose="02040502050405020303" pitchFamily="18" charset="0"/>
              </a:rPr>
              <a:t>its meaningful qualities can be enumerated in a finite list</a:t>
            </a:r>
            <a:r>
              <a:rPr lang="en-CA" sz="3000" dirty="0">
                <a:latin typeface="Georgia" panose="02040502050405020303" pitchFamily="18" charset="0"/>
              </a:rPr>
              <a:t>; that </a:t>
            </a:r>
            <a:r>
              <a:rPr lang="en-CA" sz="3000" b="1" dirty="0">
                <a:solidFill>
                  <a:srgbClr val="FF0000"/>
                </a:solidFill>
                <a:latin typeface="Georgia" panose="02040502050405020303" pitchFamily="18" charset="0"/>
              </a:rPr>
              <a:t>someone else performing the same operations on the same data will come up with the same results</a:t>
            </a:r>
            <a:r>
              <a:rPr lang="en-CA" sz="3000" dirty="0">
                <a:latin typeface="Georgia" panose="02040502050405020303" pitchFamily="18" charset="0"/>
              </a:rPr>
              <a:t>. </a:t>
            </a:r>
            <a:r>
              <a:rPr lang="en-CA" sz="3000" b="1" dirty="0">
                <a:solidFill>
                  <a:srgbClr val="00B050"/>
                </a:solidFill>
                <a:latin typeface="Georgia" panose="02040502050405020303" pitchFamily="18" charset="0"/>
              </a:rPr>
              <a:t>This is not how humanists think of the material they work with</a:t>
            </a:r>
            <a:r>
              <a:rPr lang="en-CA" sz="3000" dirty="0">
                <a:latin typeface="Georgia" panose="02040502050405020303" pitchFamily="18" charset="0"/>
              </a:rPr>
              <a:t>.”  (Miriam Posner, http://miriamposner.com/blog/humanities-data-a-necessary-contradiction/)</a:t>
            </a:r>
          </a:p>
          <a:p>
            <a:pPr marL="0" indent="0">
              <a:buNone/>
            </a:pPr>
            <a:endParaRPr lang="en-CA" dirty="0"/>
          </a:p>
        </p:txBody>
      </p:sp>
    </p:spTree>
    <p:extLst>
      <p:ext uri="{BB962C8B-B14F-4D97-AF65-F5344CB8AC3E}">
        <p14:creationId xmlns:p14="http://schemas.microsoft.com/office/powerpoint/2010/main" val="1421909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Humanities’ Data</a:t>
            </a:r>
            <a:endParaRPr lang="en-CA" dirty="0"/>
          </a:p>
        </p:txBody>
      </p:sp>
      <p:sp>
        <p:nvSpPr>
          <p:cNvPr id="3" name="Content Placeholder 2"/>
          <p:cNvSpPr>
            <a:spLocks noGrp="1"/>
          </p:cNvSpPr>
          <p:nvPr>
            <p:ph idx="1"/>
          </p:nvPr>
        </p:nvSpPr>
        <p:spPr/>
        <p:txBody>
          <a:bodyPr>
            <a:normAutofit/>
          </a:bodyPr>
          <a:lstStyle/>
          <a:p>
            <a:r>
              <a:rPr lang="en-CA" dirty="0" smtClean="0">
                <a:latin typeface="Georgia" panose="02040502050405020303" pitchFamily="18" charset="0"/>
              </a:rPr>
              <a:t>“[DH visualization tools borrowed from the sciences] </a:t>
            </a:r>
            <a:r>
              <a:rPr lang="en-CA" dirty="0">
                <a:latin typeface="Georgia" panose="02040502050405020303" pitchFamily="18" charset="0"/>
              </a:rPr>
              <a:t>carry with them assumptions of </a:t>
            </a:r>
            <a:r>
              <a:rPr lang="en-CA" b="1" dirty="0">
                <a:solidFill>
                  <a:srgbClr val="00B050"/>
                </a:solidFill>
                <a:latin typeface="Georgia" panose="02040502050405020303" pitchFamily="18" charset="0"/>
              </a:rPr>
              <a:t>knowledge as observer-independent and certain</a:t>
            </a:r>
            <a:r>
              <a:rPr lang="en-CA" dirty="0">
                <a:latin typeface="Georgia" panose="02040502050405020303" pitchFamily="18" charset="0"/>
              </a:rPr>
              <a:t>, rather than </a:t>
            </a:r>
            <a:r>
              <a:rPr lang="en-CA" b="1" dirty="0">
                <a:solidFill>
                  <a:srgbClr val="0070C0"/>
                </a:solidFill>
                <a:latin typeface="Georgia" panose="02040502050405020303" pitchFamily="18" charset="0"/>
              </a:rPr>
              <a:t>observer co-dependent and interpretative</a:t>
            </a:r>
            <a:r>
              <a:rPr lang="en-CA" dirty="0">
                <a:latin typeface="Georgia" panose="02040502050405020303" pitchFamily="18" charset="0"/>
              </a:rPr>
              <a:t>. </a:t>
            </a:r>
            <a:r>
              <a:rPr lang="en-CA" dirty="0" smtClean="0">
                <a:latin typeface="Georgia" panose="02040502050405020303" pitchFamily="18" charset="0"/>
              </a:rPr>
              <a:t>[…] To </a:t>
            </a:r>
            <a:r>
              <a:rPr lang="en-CA" dirty="0">
                <a:latin typeface="Georgia" panose="02040502050405020303" pitchFamily="18" charset="0"/>
              </a:rPr>
              <a:t>begin, the concept of </a:t>
            </a:r>
            <a:r>
              <a:rPr lang="en-CA" b="1" dirty="0">
                <a:solidFill>
                  <a:srgbClr val="00B050"/>
                </a:solidFill>
                <a:latin typeface="Georgia" panose="02040502050405020303" pitchFamily="18" charset="0"/>
              </a:rPr>
              <a:t>data as a given </a:t>
            </a:r>
            <a:r>
              <a:rPr lang="en-CA" dirty="0">
                <a:latin typeface="Georgia" panose="02040502050405020303" pitchFamily="18" charset="0"/>
              </a:rPr>
              <a:t>has to be rethought through a humanistic lens and characterized as </a:t>
            </a:r>
            <a:r>
              <a:rPr lang="en-CA" b="1" dirty="0" err="1">
                <a:solidFill>
                  <a:srgbClr val="00B050"/>
                </a:solidFill>
                <a:latin typeface="Georgia" panose="02040502050405020303" pitchFamily="18" charset="0"/>
              </a:rPr>
              <a:t>capta</a:t>
            </a:r>
            <a:r>
              <a:rPr lang="en-CA" b="1" dirty="0">
                <a:solidFill>
                  <a:srgbClr val="00B050"/>
                </a:solidFill>
                <a:latin typeface="Georgia" panose="02040502050405020303" pitchFamily="18" charset="0"/>
              </a:rPr>
              <a:t>, taken and constructed</a:t>
            </a:r>
            <a:r>
              <a:rPr lang="en-CA" dirty="0" smtClean="0">
                <a:latin typeface="Georgia" panose="02040502050405020303" pitchFamily="18" charset="0"/>
              </a:rPr>
              <a:t>.”  Johanna Drucker, “</a:t>
            </a:r>
            <a:r>
              <a:rPr lang="en-CA" dirty="0">
                <a:latin typeface="Georgia" panose="02040502050405020303" pitchFamily="18" charset="0"/>
              </a:rPr>
              <a:t>Humanities Approaches to Graphical </a:t>
            </a:r>
            <a:r>
              <a:rPr lang="en-CA" dirty="0" smtClean="0">
                <a:latin typeface="Georgia" panose="02040502050405020303" pitchFamily="18" charset="0"/>
              </a:rPr>
              <a:t>Display.”</a:t>
            </a:r>
            <a:endParaRPr lang="en-CA" b="1" dirty="0">
              <a:latin typeface="Georgia" panose="02040502050405020303" pitchFamily="18" charset="0"/>
            </a:endParaRPr>
          </a:p>
        </p:txBody>
      </p:sp>
    </p:spTree>
    <p:extLst>
      <p:ext uri="{BB962C8B-B14F-4D97-AF65-F5344CB8AC3E}">
        <p14:creationId xmlns:p14="http://schemas.microsoft.com/office/powerpoint/2010/main" val="2544498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What is data visualization?</a:t>
            </a:r>
            <a:endParaRPr lang="en-CA" dirty="0"/>
          </a:p>
        </p:txBody>
      </p:sp>
      <p:sp>
        <p:nvSpPr>
          <p:cNvPr id="3" name="Content Placeholder 2"/>
          <p:cNvSpPr>
            <a:spLocks noGrp="1"/>
          </p:cNvSpPr>
          <p:nvPr>
            <p:ph idx="1"/>
          </p:nvPr>
        </p:nvSpPr>
        <p:spPr/>
        <p:txBody>
          <a:bodyPr/>
          <a:lstStyle/>
          <a:p>
            <a:pPr marL="0" indent="0">
              <a:buNone/>
            </a:pPr>
            <a:r>
              <a:rPr lang="en-CA" dirty="0" smtClean="0"/>
              <a:t>= the presentation of data, information, knowledge, or insight in a pictorial or graphical format</a:t>
            </a:r>
          </a:p>
          <a:p>
            <a:pPr marL="0" indent="0">
              <a:buNone/>
            </a:pPr>
            <a:endParaRPr lang="en-CA" dirty="0"/>
          </a:p>
        </p:txBody>
      </p:sp>
    </p:spTree>
    <p:extLst>
      <p:ext uri="{BB962C8B-B14F-4D97-AF65-F5344CB8AC3E}">
        <p14:creationId xmlns:p14="http://schemas.microsoft.com/office/powerpoint/2010/main" val="1214951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Display as Argument:  </a:t>
            </a:r>
            <a:br>
              <a:rPr lang="en-US" dirty="0" smtClean="0"/>
            </a:br>
            <a:r>
              <a:rPr lang="en-US" dirty="0" smtClean="0"/>
              <a:t>Visual Knowledge Creation</a:t>
            </a:r>
            <a:endParaRPr lang="en-US" dirty="0"/>
          </a:p>
        </p:txBody>
      </p:sp>
      <p:sp>
        <p:nvSpPr>
          <p:cNvPr id="3" name="Content Placeholder 2"/>
          <p:cNvSpPr>
            <a:spLocks noGrp="1"/>
          </p:cNvSpPr>
          <p:nvPr>
            <p:ph idx="1"/>
          </p:nvPr>
        </p:nvSpPr>
        <p:spPr/>
        <p:txBody>
          <a:bodyPr>
            <a:normAutofit/>
          </a:bodyPr>
          <a:lstStyle/>
          <a:p>
            <a:r>
              <a:rPr lang="en-US" dirty="0" smtClean="0"/>
              <a:t>Data vs. </a:t>
            </a:r>
            <a:r>
              <a:rPr lang="en-US" dirty="0" err="1" smtClean="0"/>
              <a:t>Capta</a:t>
            </a:r>
            <a:endParaRPr lang="en-US" dirty="0" smtClean="0"/>
          </a:p>
          <a:p>
            <a:r>
              <a:rPr lang="en-US" dirty="0" smtClean="0"/>
              <a:t>Display as argument: </a:t>
            </a:r>
            <a:r>
              <a:rPr lang="en-US" dirty="0"/>
              <a:t> </a:t>
            </a:r>
            <a:endParaRPr lang="en-US" dirty="0" smtClean="0"/>
          </a:p>
          <a:p>
            <a:pPr marL="400050" lvl="1" indent="0">
              <a:buNone/>
            </a:pPr>
            <a:r>
              <a:rPr lang="en-US" dirty="0"/>
              <a:t>“Graphic artifacts present knowledge through the combination of symbolic codes and structured relations of these elements in a flat field. […T]he forms that are generally used for the presentation of information can be understood and read as </a:t>
            </a:r>
            <a:r>
              <a:rPr lang="en-US" b="1" dirty="0">
                <a:solidFill>
                  <a:srgbClr val="C00000"/>
                </a:solidFill>
              </a:rPr>
              <a:t>culturally coded expressions of knowledge with their own epistemological assumptions and historical lineage</a:t>
            </a:r>
            <a:r>
              <a:rPr lang="en-US" dirty="0"/>
              <a:t>” (Drucker, “</a:t>
            </a:r>
            <a:r>
              <a:rPr lang="en-US" dirty="0" err="1"/>
              <a:t>Graphesis</a:t>
            </a:r>
            <a:r>
              <a:rPr lang="en-US" dirty="0"/>
              <a:t>: Visual Knowledge Production and Representation,” 2011).</a:t>
            </a:r>
          </a:p>
        </p:txBody>
      </p:sp>
    </p:spTree>
    <p:extLst>
      <p:ext uri="{BB962C8B-B14F-4D97-AF65-F5344CB8AC3E}">
        <p14:creationId xmlns:p14="http://schemas.microsoft.com/office/powerpoint/2010/main" val="3461382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4600" y="1600201"/>
            <a:ext cx="6553200" cy="4525963"/>
          </a:xfrm>
        </p:spPr>
        <p:txBody>
          <a:bodyPr/>
          <a:lstStyle/>
          <a:p>
            <a:pPr marL="0" indent="0" algn="ctr">
              <a:buNone/>
            </a:pPr>
            <a:r>
              <a:rPr lang="en-US" b="1" dirty="0" smtClean="0"/>
              <a:t>displays and visualizations = </a:t>
            </a:r>
          </a:p>
          <a:p>
            <a:pPr marL="0" indent="0" algn="ctr">
              <a:buNone/>
            </a:pPr>
            <a:r>
              <a:rPr lang="en-US" b="1" dirty="0" smtClean="0">
                <a:solidFill>
                  <a:srgbClr val="C00000"/>
                </a:solidFill>
              </a:rPr>
              <a:t>“culturally </a:t>
            </a:r>
            <a:r>
              <a:rPr lang="en-US" b="1" dirty="0">
                <a:solidFill>
                  <a:srgbClr val="C00000"/>
                </a:solidFill>
              </a:rPr>
              <a:t>coded expressions of knowledge with their own epistemological assumptions and historical </a:t>
            </a:r>
            <a:r>
              <a:rPr lang="en-US" b="1" dirty="0" smtClean="0">
                <a:solidFill>
                  <a:srgbClr val="C00000"/>
                </a:solidFill>
              </a:rPr>
              <a:t>lineage”</a:t>
            </a:r>
            <a:endParaRPr lang="en-US" dirty="0"/>
          </a:p>
        </p:txBody>
      </p:sp>
    </p:spTree>
    <p:extLst>
      <p:ext uri="{BB962C8B-B14F-4D97-AF65-F5344CB8AC3E}">
        <p14:creationId xmlns:p14="http://schemas.microsoft.com/office/powerpoint/2010/main" val="3215183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pPr marL="0" indent="0" algn="ctr">
              <a:buNone/>
            </a:pPr>
            <a:r>
              <a:rPr lang="en-US" b="1" dirty="0">
                <a:latin typeface="Palatino Linotype" panose="02040502050505030304" pitchFamily="18" charset="0"/>
              </a:rPr>
              <a:t>displays and visualizations = </a:t>
            </a:r>
          </a:p>
          <a:p>
            <a:pPr marL="0" indent="0" algn="ctr">
              <a:buNone/>
            </a:pPr>
            <a:r>
              <a:rPr lang="en-US" b="1" dirty="0">
                <a:solidFill>
                  <a:srgbClr val="C00000"/>
                </a:solidFill>
                <a:latin typeface="Palatino Linotype" panose="02040502050505030304" pitchFamily="18" charset="0"/>
              </a:rPr>
              <a:t>“culturally coded expressions of knowledge with their own epistemological assumptions and historical lineage”</a:t>
            </a:r>
            <a:endParaRPr lang="en-US" dirty="0">
              <a:latin typeface="Palatino Linotype" panose="02040502050505030304" pitchFamily="18" charset="0"/>
            </a:endParaRPr>
          </a:p>
          <a:p>
            <a:pPr marL="0" indent="0">
              <a:buNone/>
            </a:pPr>
            <a:endParaRPr lang="en-US" dirty="0">
              <a:latin typeface="Palatino Linotype" panose="02040502050505030304" pitchFamily="18" charset="0"/>
            </a:endParaRPr>
          </a:p>
        </p:txBody>
      </p:sp>
      <p:sp>
        <p:nvSpPr>
          <p:cNvPr id="6" name="Content Placeholder 5"/>
          <p:cNvSpPr>
            <a:spLocks noGrp="1"/>
          </p:cNvSpPr>
          <p:nvPr>
            <p:ph sz="half" idx="2"/>
          </p:nvPr>
        </p:nvSpPr>
        <p:spPr/>
        <p:txBody>
          <a:bodyPr/>
          <a:lstStyle/>
          <a:p>
            <a:pPr marL="0" indent="0" algn="ctr">
              <a:buNone/>
            </a:pPr>
            <a:r>
              <a:rPr lang="en-US" b="1" dirty="0">
                <a:latin typeface="Comic Sans MS" panose="030F0702030302020204" pitchFamily="66" charset="0"/>
              </a:rPr>
              <a:t>displays and visualizations = </a:t>
            </a:r>
          </a:p>
          <a:p>
            <a:pPr marL="0" indent="0" algn="ctr">
              <a:buNone/>
            </a:pPr>
            <a:r>
              <a:rPr lang="en-US" b="1" dirty="0">
                <a:solidFill>
                  <a:srgbClr val="C00000"/>
                </a:solidFill>
                <a:latin typeface="Comic Sans MS" panose="030F0702030302020204" pitchFamily="66" charset="0"/>
              </a:rPr>
              <a:t>“culturally coded expressions of knowledge with their own epistemological assumptions and historical lineage”</a:t>
            </a:r>
            <a:endParaRPr lang="en-US" dirty="0">
              <a:latin typeface="Comic Sans MS" panose="030F0702030302020204" pitchFamily="66" charset="0"/>
            </a:endParaRPr>
          </a:p>
          <a:p>
            <a:pPr marL="0" indent="0">
              <a:buNone/>
            </a:pPr>
            <a:endParaRPr lang="en-US" dirty="0">
              <a:latin typeface="Comic Sans MS" panose="030F0702030302020204" pitchFamily="66" charset="0"/>
            </a:endParaRPr>
          </a:p>
        </p:txBody>
      </p:sp>
    </p:spTree>
    <p:extLst>
      <p:ext uri="{BB962C8B-B14F-4D97-AF65-F5344CB8AC3E}">
        <p14:creationId xmlns:p14="http://schemas.microsoft.com/office/powerpoint/2010/main" val="1959820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l"/>
            <a:r>
              <a:rPr lang="en-US" sz="2000" dirty="0"/>
              <a:t>From Johanna Drucker’s “</a:t>
            </a:r>
            <a:r>
              <a:rPr lang="en-US" sz="2000" b="1" dirty="0"/>
              <a:t>Humanities Approaches to Graphical Display”:</a:t>
            </a:r>
            <a:endParaRPr lang="en-US" sz="2000" dirty="0"/>
          </a:p>
        </p:txBody>
      </p:sp>
      <p:sp>
        <p:nvSpPr>
          <p:cNvPr id="5" name="Text Placeholder 4"/>
          <p:cNvSpPr>
            <a:spLocks noGrp="1"/>
          </p:cNvSpPr>
          <p:nvPr>
            <p:ph type="body" idx="1"/>
          </p:nvPr>
        </p:nvSpPr>
        <p:spPr>
          <a:xfrm>
            <a:off x="1083426" y="1434307"/>
            <a:ext cx="4040188" cy="803275"/>
          </a:xfrm>
        </p:spPr>
        <p:txBody>
          <a:bodyPr>
            <a:noAutofit/>
          </a:bodyPr>
          <a:lstStyle/>
          <a:p>
            <a:r>
              <a:rPr lang="en-US" sz="1600" b="0" dirty="0"/>
              <a:t>Figure 16. Dr. John Snow’s visualization of cholera deaths in London, 1854. Graphic credit </a:t>
            </a:r>
            <a:r>
              <a:rPr lang="en-US" sz="1600" b="0" dirty="0" err="1"/>
              <a:t>Xárene</a:t>
            </a:r>
            <a:r>
              <a:rPr lang="en-US" sz="1600" b="0" dirty="0"/>
              <a:t> </a:t>
            </a:r>
            <a:r>
              <a:rPr lang="en-US" sz="1600" b="0" dirty="0" err="1"/>
              <a:t>Eskandar</a:t>
            </a:r>
            <a:r>
              <a:rPr lang="en-US" sz="1600" b="0" dirty="0"/>
              <a:t>. </a:t>
            </a:r>
          </a:p>
        </p:txBody>
      </p:sp>
      <p:sp>
        <p:nvSpPr>
          <p:cNvPr id="7" name="Text Placeholder 6"/>
          <p:cNvSpPr>
            <a:spLocks noGrp="1"/>
          </p:cNvSpPr>
          <p:nvPr>
            <p:ph type="body" sz="quarter" idx="3"/>
          </p:nvPr>
        </p:nvSpPr>
        <p:spPr>
          <a:xfrm>
            <a:off x="6248401" y="1143000"/>
            <a:ext cx="4041775" cy="838200"/>
          </a:xfrm>
        </p:spPr>
        <p:txBody>
          <a:bodyPr>
            <a:noAutofit/>
          </a:bodyPr>
          <a:lstStyle/>
          <a:p>
            <a:r>
              <a:rPr lang="en-US" sz="1600" b="0" dirty="0"/>
              <a:t>Figure 17. Snow's chart altered. Graphic credit </a:t>
            </a:r>
            <a:r>
              <a:rPr lang="en-US" sz="1600" b="0" dirty="0" err="1"/>
              <a:t>Xárene</a:t>
            </a:r>
            <a:r>
              <a:rPr lang="en-US" sz="1600" b="0" dirty="0"/>
              <a:t> </a:t>
            </a:r>
            <a:r>
              <a:rPr lang="en-US" sz="1600" b="0" dirty="0" err="1"/>
              <a:t>Eskandar</a:t>
            </a:r>
            <a:r>
              <a:rPr lang="en-US" sz="1600" b="0" dirty="0"/>
              <a:t>. Figure 17. Snow's chart altered. Graphic credit </a:t>
            </a:r>
            <a:r>
              <a:rPr lang="en-US" sz="1600" b="0" dirty="0" err="1"/>
              <a:t>Xárene</a:t>
            </a:r>
            <a:r>
              <a:rPr lang="en-US" sz="1600" b="0" dirty="0"/>
              <a:t> </a:t>
            </a:r>
            <a:r>
              <a:rPr lang="en-US" sz="1600" b="0" dirty="0" err="1"/>
              <a:t>Eskandar</a:t>
            </a:r>
            <a:r>
              <a:rPr lang="en-US" sz="1600" b="0" dirty="0"/>
              <a:t>. </a:t>
            </a:r>
          </a:p>
        </p:txBody>
      </p:sp>
      <p:pic>
        <p:nvPicPr>
          <p:cNvPr id="1026" name="Picture 2"/>
          <p:cNvPicPr>
            <a:picLocks noGrp="1" noChangeAspect="1" noChangeArrowheads="1"/>
          </p:cNvPicPr>
          <p:nvPr>
            <p:ph sz="half" idx="2"/>
          </p:nvPr>
        </p:nvPicPr>
        <p:blipFill rotWithShape="1">
          <a:blip r:embed="rId2">
            <a:extLst>
              <a:ext uri="{BEBA8EAE-BF5A-486C-A8C5-ECC9F3942E4B}">
                <a14:imgProps xmlns:a14="http://schemas.microsoft.com/office/drawing/2010/main">
                  <a14:imgLayer r:embed="rId3">
                    <a14:imgEffect>
                      <a14:sharpenSoften amount="45000"/>
                    </a14:imgEffect>
                  </a14:imgLayer>
                </a14:imgProps>
              </a:ext>
              <a:ext uri="{28A0092B-C50C-407E-A947-70E740481C1C}">
                <a14:useLocalDpi xmlns:a14="http://schemas.microsoft.com/office/drawing/2010/main" val="0"/>
              </a:ext>
            </a:extLst>
          </a:blip>
          <a:srcRect l="11739" r="9576" b="7860"/>
          <a:stretch/>
        </p:blipFill>
        <p:spPr bwMode="auto">
          <a:xfrm>
            <a:off x="839788" y="2237581"/>
            <a:ext cx="4355518" cy="44627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Grp="1" noChangeAspect="1" noChangeArrowheads="1"/>
          </p:cNvPicPr>
          <p:nvPr>
            <p:ph sz="quarter" idx="4"/>
          </p:nvPr>
        </p:nvPicPr>
        <p:blipFill rotWithShape="1">
          <a:blip r:embed="rId4">
            <a:extLst>
              <a:ext uri="{28A0092B-C50C-407E-A947-70E740481C1C}">
                <a14:useLocalDpi xmlns:a14="http://schemas.microsoft.com/office/drawing/2010/main" val="0"/>
              </a:ext>
            </a:extLst>
          </a:blip>
          <a:srcRect l="4325" t="9190" r="4546" b="9205"/>
          <a:stretch/>
        </p:blipFill>
        <p:spPr bwMode="auto">
          <a:xfrm>
            <a:off x="6073054" y="2068999"/>
            <a:ext cx="4652096" cy="20543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9"/>
          <p:cNvSpPr txBox="1"/>
          <p:nvPr/>
        </p:nvSpPr>
        <p:spPr>
          <a:xfrm>
            <a:off x="5895174" y="4114800"/>
            <a:ext cx="4572000" cy="2631490"/>
          </a:xfrm>
          <a:prstGeom prst="rect">
            <a:avLst/>
          </a:prstGeom>
          <a:noFill/>
        </p:spPr>
        <p:txBody>
          <a:bodyPr wrap="square" rtlCol="0">
            <a:spAutoFit/>
          </a:bodyPr>
          <a:lstStyle/>
          <a:p>
            <a:r>
              <a:rPr lang="en-US" sz="1500" dirty="0">
                <a:solidFill>
                  <a:srgbClr val="0070C0"/>
                </a:solidFill>
              </a:rPr>
              <a:t>“Who are those dots? Each individual had a profile, age, size, health, economic potential, family and social roles. […] But what if we take the rate of deaths, their frequency, and chart that on a temporal axis inflected by increasing panic. Then give a graphical expression to the shape of the terrain, that urban streetscape, as it is redrawn to express the emotional landscape. Then imagine drawing this same streetscape from the point of view of a mother of six young children, a recent widow, a small child, or an elderly man whose son has just died” (Drucker, “Humanities Approaches”).</a:t>
            </a:r>
          </a:p>
        </p:txBody>
      </p:sp>
    </p:spTree>
    <p:extLst>
      <p:ext uri="{BB962C8B-B14F-4D97-AF65-F5344CB8AC3E}">
        <p14:creationId xmlns:p14="http://schemas.microsoft.com/office/powerpoint/2010/main" val="3779330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Graphesis</a:t>
            </a:r>
            <a:endParaRPr lang="en-CA" dirty="0"/>
          </a:p>
        </p:txBody>
      </p:sp>
      <p:sp>
        <p:nvSpPr>
          <p:cNvPr id="3" name="Content Placeholder 2"/>
          <p:cNvSpPr>
            <a:spLocks noGrp="1"/>
          </p:cNvSpPr>
          <p:nvPr>
            <p:ph idx="1"/>
          </p:nvPr>
        </p:nvSpPr>
        <p:spPr/>
        <p:txBody>
          <a:bodyPr>
            <a:normAutofit lnSpcReduction="10000"/>
          </a:bodyPr>
          <a:lstStyle/>
          <a:p>
            <a:r>
              <a:rPr lang="en-CA" dirty="0" smtClean="0"/>
              <a:t>Johanna Drucker:  </a:t>
            </a:r>
            <a:r>
              <a:rPr lang="en-CA" dirty="0" err="1" smtClean="0"/>
              <a:t>graphesis</a:t>
            </a:r>
            <a:r>
              <a:rPr lang="en-CA" dirty="0" smtClean="0"/>
              <a:t> = “</a:t>
            </a:r>
            <a:r>
              <a:rPr lang="en-CA" dirty="0"/>
              <a:t>the field of knowledge production embodied in </a:t>
            </a:r>
            <a:r>
              <a:rPr lang="en-CA" dirty="0" smtClean="0"/>
              <a:t>visual expressions … a visual epistemology” (Drucker, “</a:t>
            </a:r>
            <a:r>
              <a:rPr lang="en-CA" dirty="0" err="1" smtClean="0"/>
              <a:t>Graphesis</a:t>
            </a:r>
            <a:r>
              <a:rPr lang="en-CA" dirty="0" smtClean="0"/>
              <a:t>” 2011)</a:t>
            </a:r>
          </a:p>
          <a:p>
            <a:r>
              <a:rPr lang="en-CA" dirty="0" smtClean="0"/>
              <a:t>Visual forms carry the assumptions and values of their fields of origin, and impose these assumptions and values on the data they present, whether these assumptions and values are appropriate to that data or not.</a:t>
            </a:r>
          </a:p>
          <a:p>
            <a:r>
              <a:rPr lang="en-CA" dirty="0" smtClean="0"/>
              <a:t>As humanists, we ask ourselves:  What arguments, values, and perspectives do visualizations encode and embody?  What kind of knowledge do they produce?  What field’s assumptions do they draw from?</a:t>
            </a:r>
          </a:p>
          <a:p>
            <a:pPr marL="0" indent="0">
              <a:buNone/>
            </a:pPr>
            <a:endParaRPr lang="en-CA" dirty="0"/>
          </a:p>
          <a:p>
            <a:pPr lvl="1"/>
            <a:endParaRPr lang="en-CA" dirty="0"/>
          </a:p>
          <a:p>
            <a:pPr marL="0" indent="0">
              <a:buNone/>
            </a:pPr>
            <a:endParaRPr lang="en-CA" dirty="0"/>
          </a:p>
        </p:txBody>
      </p:sp>
    </p:spTree>
    <p:extLst>
      <p:ext uri="{BB962C8B-B14F-4D97-AF65-F5344CB8AC3E}">
        <p14:creationId xmlns:p14="http://schemas.microsoft.com/office/powerpoint/2010/main" val="36432362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Data vs. </a:t>
            </a:r>
            <a:r>
              <a:rPr lang="en-CA" dirty="0" err="1" smtClean="0"/>
              <a:t>Capta</a:t>
            </a:r>
            <a:endParaRPr lang="en-CA" dirty="0"/>
          </a:p>
        </p:txBody>
      </p:sp>
      <p:sp>
        <p:nvSpPr>
          <p:cNvPr id="3" name="Content Placeholder 2"/>
          <p:cNvSpPr>
            <a:spLocks noGrp="1"/>
          </p:cNvSpPr>
          <p:nvPr>
            <p:ph idx="1"/>
          </p:nvPr>
        </p:nvSpPr>
        <p:spPr/>
        <p:txBody>
          <a:bodyPr>
            <a:normAutofit fontScale="77500" lnSpcReduction="20000"/>
          </a:bodyPr>
          <a:lstStyle/>
          <a:p>
            <a:pPr marL="0" indent="0">
              <a:buNone/>
            </a:pPr>
            <a:r>
              <a:rPr lang="en-CA" b="1" dirty="0" smtClean="0"/>
              <a:t>Data</a:t>
            </a:r>
            <a:r>
              <a:rPr lang="en-CA" dirty="0" smtClean="0"/>
              <a:t>:  “given”, objective, observed</a:t>
            </a:r>
          </a:p>
          <a:p>
            <a:r>
              <a:rPr lang="en-CA" dirty="0" smtClean="0"/>
              <a:t>Quantitative approaches:  from concordances to corpora, from measuring word frequencies and </a:t>
            </a:r>
            <a:r>
              <a:rPr lang="en-CA" dirty="0" err="1" smtClean="0"/>
              <a:t>stylometric</a:t>
            </a:r>
            <a:r>
              <a:rPr lang="en-CA" dirty="0" smtClean="0"/>
              <a:t> patterns to thematic discovery through topic modelling</a:t>
            </a:r>
          </a:p>
          <a:p>
            <a:r>
              <a:rPr lang="en-CA" dirty="0" smtClean="0"/>
              <a:t>Visual representations of quantities, trajectories, measurable relationships</a:t>
            </a:r>
          </a:p>
          <a:p>
            <a:r>
              <a:rPr lang="en-CA" dirty="0" err="1" smtClean="0"/>
              <a:t>Wordle</a:t>
            </a:r>
            <a:r>
              <a:rPr lang="en-CA" dirty="0" smtClean="0"/>
              <a:t>, </a:t>
            </a:r>
            <a:r>
              <a:rPr lang="en-CA" dirty="0" err="1" smtClean="0"/>
              <a:t>Gephi</a:t>
            </a:r>
            <a:r>
              <a:rPr lang="en-CA" dirty="0" smtClean="0"/>
              <a:t>, </a:t>
            </a:r>
            <a:r>
              <a:rPr lang="en-CA" dirty="0" err="1" smtClean="0"/>
              <a:t>Cytoscape</a:t>
            </a:r>
            <a:r>
              <a:rPr lang="en-CA" dirty="0" smtClean="0"/>
              <a:t>; pie charts, bar charts, and bubble graphs</a:t>
            </a:r>
          </a:p>
          <a:p>
            <a:pPr marL="0" indent="0">
              <a:buNone/>
            </a:pPr>
            <a:endParaRPr lang="en-CA" dirty="0" smtClean="0"/>
          </a:p>
          <a:p>
            <a:pPr marL="0" indent="0">
              <a:buNone/>
            </a:pPr>
            <a:r>
              <a:rPr lang="en-CA" b="1" dirty="0" err="1" smtClean="0"/>
              <a:t>Capta</a:t>
            </a:r>
            <a:r>
              <a:rPr lang="en-CA" dirty="0" smtClean="0"/>
              <a:t>:  “captured”, constructed, interpreted, subjective</a:t>
            </a:r>
          </a:p>
          <a:p>
            <a:r>
              <a:rPr lang="en-CA" dirty="0" smtClean="0"/>
              <a:t>Qualitative approaches:  visual and performative, enacting poetics, making subjectivity and interpretation visible</a:t>
            </a:r>
          </a:p>
          <a:p>
            <a:r>
              <a:rPr lang="en-CA" dirty="0" smtClean="0"/>
              <a:t>Maps and timelines of literary narratives; digital collections; interpretive visualizations</a:t>
            </a:r>
          </a:p>
          <a:p>
            <a:r>
              <a:rPr lang="en-CA" dirty="0" smtClean="0"/>
              <a:t>Neatline, Neatline Time, Omeka</a:t>
            </a:r>
            <a:endParaRPr lang="en-CA" dirty="0"/>
          </a:p>
        </p:txBody>
      </p:sp>
    </p:spTree>
    <p:extLst>
      <p:ext uri="{BB962C8B-B14F-4D97-AF65-F5344CB8AC3E}">
        <p14:creationId xmlns:p14="http://schemas.microsoft.com/office/powerpoint/2010/main" val="6911351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1520" y="502920"/>
            <a:ext cx="9336024" cy="369332"/>
          </a:xfrm>
          <a:prstGeom prst="rect">
            <a:avLst/>
          </a:prstGeom>
          <a:noFill/>
        </p:spPr>
        <p:txBody>
          <a:bodyPr wrap="square" rtlCol="0">
            <a:spAutoFit/>
          </a:bodyPr>
          <a:lstStyle/>
          <a:p>
            <a:r>
              <a:rPr lang="en-CA" dirty="0" smtClean="0"/>
              <a:t>Data vs. </a:t>
            </a:r>
            <a:r>
              <a:rPr lang="en-CA" dirty="0" err="1" smtClean="0"/>
              <a:t>Capta</a:t>
            </a:r>
            <a:r>
              <a:rPr lang="en-CA" dirty="0" smtClean="0"/>
              <a:t>:  Two Maps</a:t>
            </a:r>
            <a:endParaRPr lang="en-CA" dirty="0"/>
          </a:p>
        </p:txBody>
      </p:sp>
      <p:pic>
        <p:nvPicPr>
          <p:cNvPr id="5" name="Picture 4"/>
          <p:cNvPicPr>
            <a:picLocks noChangeAspect="1"/>
          </p:cNvPicPr>
          <p:nvPr/>
        </p:nvPicPr>
        <p:blipFill rotWithShape="1">
          <a:blip r:embed="rId2"/>
          <a:srcRect l="4334" t="513"/>
          <a:stretch/>
        </p:blipFill>
        <p:spPr>
          <a:xfrm>
            <a:off x="1744516" y="1060714"/>
            <a:ext cx="8323028" cy="4291585"/>
          </a:xfrm>
          <a:prstGeom prst="rect">
            <a:avLst/>
          </a:prstGeom>
        </p:spPr>
      </p:pic>
      <p:sp>
        <p:nvSpPr>
          <p:cNvPr id="6" name="TextBox 5"/>
          <p:cNvSpPr txBox="1"/>
          <p:nvPr/>
        </p:nvSpPr>
        <p:spPr>
          <a:xfrm>
            <a:off x="2113059" y="5546035"/>
            <a:ext cx="7209845" cy="923330"/>
          </a:xfrm>
          <a:prstGeom prst="rect">
            <a:avLst/>
          </a:prstGeom>
          <a:noFill/>
        </p:spPr>
        <p:txBody>
          <a:bodyPr wrap="square" rtlCol="0">
            <a:spAutoFit/>
          </a:bodyPr>
          <a:lstStyle/>
          <a:p>
            <a:r>
              <a:rPr lang="en-CA" b="1" cap="all" dirty="0">
                <a:hlinkClick r:id="rId3"/>
              </a:rPr>
              <a:t>GEOPOLITICAL TENSIONS IN </a:t>
            </a:r>
            <a:r>
              <a:rPr lang="en-CA" b="1" cap="all" dirty="0" smtClean="0">
                <a:hlinkClick r:id="rId3"/>
              </a:rPr>
              <a:t>MENA (Middle East &amp; Northern Africa)</a:t>
            </a:r>
            <a:endParaRPr lang="en-CA" b="1" cap="all" dirty="0" smtClean="0"/>
          </a:p>
          <a:p>
            <a:endParaRPr lang="en-CA" b="1" cap="all" dirty="0"/>
          </a:p>
          <a:p>
            <a:endParaRPr lang="en-CA" dirty="0"/>
          </a:p>
        </p:txBody>
      </p:sp>
    </p:spTree>
    <p:extLst>
      <p:ext uri="{BB962C8B-B14F-4D97-AF65-F5344CB8AC3E}">
        <p14:creationId xmlns:p14="http://schemas.microsoft.com/office/powerpoint/2010/main" val="691957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1520" y="502920"/>
            <a:ext cx="9336024" cy="369332"/>
          </a:xfrm>
          <a:prstGeom prst="rect">
            <a:avLst/>
          </a:prstGeom>
          <a:noFill/>
        </p:spPr>
        <p:txBody>
          <a:bodyPr wrap="square" rtlCol="0">
            <a:spAutoFit/>
          </a:bodyPr>
          <a:lstStyle/>
          <a:p>
            <a:r>
              <a:rPr lang="en-CA" dirty="0" smtClean="0"/>
              <a:t>Data vs. </a:t>
            </a:r>
            <a:r>
              <a:rPr lang="en-CA" dirty="0" err="1" smtClean="0"/>
              <a:t>Capta</a:t>
            </a:r>
            <a:r>
              <a:rPr lang="en-CA" dirty="0" smtClean="0"/>
              <a:t>:  Two Maps</a:t>
            </a:r>
            <a:endParaRPr lang="en-CA" dirty="0"/>
          </a:p>
        </p:txBody>
      </p:sp>
      <p:sp>
        <p:nvSpPr>
          <p:cNvPr id="6" name="TextBox 5"/>
          <p:cNvSpPr txBox="1"/>
          <p:nvPr/>
        </p:nvSpPr>
        <p:spPr>
          <a:xfrm>
            <a:off x="1288111" y="6292760"/>
            <a:ext cx="7209845" cy="646331"/>
          </a:xfrm>
          <a:prstGeom prst="rect">
            <a:avLst/>
          </a:prstGeom>
          <a:noFill/>
        </p:spPr>
        <p:txBody>
          <a:bodyPr wrap="square" rtlCol="0">
            <a:spAutoFit/>
          </a:bodyPr>
          <a:lstStyle/>
          <a:p>
            <a:r>
              <a:rPr lang="en-CA" b="1" cap="all" dirty="0" smtClean="0"/>
              <a:t>BRITISH LIBRARY, The PARIS PSALTER map (c. 1300, England)</a:t>
            </a:r>
            <a:endParaRPr lang="en-CA" b="1" cap="all" dirty="0"/>
          </a:p>
          <a:p>
            <a:endParaRPr lang="en-CA" dirty="0"/>
          </a:p>
        </p:txBody>
      </p:sp>
      <p:pic>
        <p:nvPicPr>
          <p:cNvPr id="6146" name="Picture 2" descr="http://www.bl.uk/learning/timeline/external/mappsalter-l.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558" t="2621" r="8671" b="9230"/>
          <a:stretch/>
        </p:blipFill>
        <p:spPr bwMode="auto">
          <a:xfrm>
            <a:off x="8623852" y="129209"/>
            <a:ext cx="3568148" cy="513853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stretch>
            <a:fillRect/>
          </a:stretch>
        </p:blipFill>
        <p:spPr>
          <a:xfrm>
            <a:off x="129211" y="1565736"/>
            <a:ext cx="8296466" cy="4418267"/>
          </a:xfrm>
          <a:prstGeom prst="rect">
            <a:avLst/>
          </a:prstGeom>
        </p:spPr>
      </p:pic>
    </p:spTree>
    <p:extLst>
      <p:ext uri="{BB962C8B-B14F-4D97-AF65-F5344CB8AC3E}">
        <p14:creationId xmlns:p14="http://schemas.microsoft.com/office/powerpoint/2010/main" val="38716186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DH </a:t>
            </a:r>
            <a:r>
              <a:rPr lang="en-CA" dirty="0" err="1" smtClean="0"/>
              <a:t>Dataviz</a:t>
            </a:r>
            <a:r>
              <a:rPr lang="en-CA" dirty="0" smtClean="0"/>
              <a:t>:  Examples</a:t>
            </a:r>
            <a:endParaRPr lang="en-CA" dirty="0"/>
          </a:p>
        </p:txBody>
      </p:sp>
      <p:sp>
        <p:nvSpPr>
          <p:cNvPr id="3" name="Content Placeholder 2"/>
          <p:cNvSpPr>
            <a:spLocks noGrp="1"/>
          </p:cNvSpPr>
          <p:nvPr>
            <p:ph idx="1"/>
          </p:nvPr>
        </p:nvSpPr>
        <p:spPr/>
        <p:txBody>
          <a:bodyPr/>
          <a:lstStyle/>
          <a:p>
            <a:endParaRPr lang="en-CA" dirty="0"/>
          </a:p>
        </p:txBody>
      </p:sp>
    </p:spTree>
    <p:extLst>
      <p:ext uri="{BB962C8B-B14F-4D97-AF65-F5344CB8AC3E}">
        <p14:creationId xmlns:p14="http://schemas.microsoft.com/office/powerpoint/2010/main" val="1161983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Word Cloud</a:t>
            </a:r>
            <a:endParaRPr lang="en-CA" dirty="0"/>
          </a:p>
        </p:txBody>
      </p:sp>
      <p:sp>
        <p:nvSpPr>
          <p:cNvPr id="4" name="Content Placeholder 3"/>
          <p:cNvSpPr>
            <a:spLocks noGrp="1"/>
          </p:cNvSpPr>
          <p:nvPr>
            <p:ph sz="half" idx="1"/>
          </p:nvPr>
        </p:nvSpPr>
        <p:spPr/>
        <p:txBody>
          <a:bodyPr/>
          <a:lstStyle/>
          <a:p>
            <a:r>
              <a:rPr lang="en-CA" dirty="0" smtClean="0"/>
              <a:t>Visualizes word frequencies in a text</a:t>
            </a:r>
          </a:p>
          <a:p>
            <a:r>
              <a:rPr lang="en-CA" dirty="0" smtClean="0"/>
              <a:t>The larger the word, the more often it appears</a:t>
            </a:r>
            <a:endParaRPr lang="en-CA" dirty="0"/>
          </a:p>
        </p:txBody>
      </p:sp>
      <p:pic>
        <p:nvPicPr>
          <p:cNvPr id="7" name="Picture 2" descr="Lemmatization"/>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172200" y="2628170"/>
            <a:ext cx="5181600" cy="2746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3758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613724" y="6090730"/>
            <a:ext cx="6146228" cy="521208"/>
          </a:xfrm>
        </p:spPr>
        <p:txBody>
          <a:bodyPr>
            <a:normAutofit fontScale="90000"/>
          </a:bodyPr>
          <a:lstStyle/>
          <a:p>
            <a:r>
              <a:rPr lang="en-CA" dirty="0" smtClean="0"/>
              <a:t>XKCD, “F^&amp;% Grapefruit,” x-y chart</a:t>
            </a:r>
            <a:endParaRPr lang="en-CA" dirty="0"/>
          </a:p>
        </p:txBody>
      </p:sp>
      <p:pic>
        <p:nvPicPr>
          <p:cNvPr id="11" name="Picture 10"/>
          <p:cNvPicPr>
            <a:picLocks noChangeAspect="1"/>
          </p:cNvPicPr>
          <p:nvPr/>
        </p:nvPicPr>
        <p:blipFill>
          <a:blip r:embed="rId2"/>
          <a:stretch>
            <a:fillRect/>
          </a:stretch>
        </p:blipFill>
        <p:spPr>
          <a:xfrm>
            <a:off x="2613724" y="466217"/>
            <a:ext cx="6519478" cy="5624513"/>
          </a:xfrm>
          <a:prstGeom prst="rect">
            <a:avLst/>
          </a:prstGeom>
        </p:spPr>
      </p:pic>
    </p:spTree>
    <p:extLst>
      <p:ext uri="{BB962C8B-B14F-4D97-AF65-F5344CB8AC3E}">
        <p14:creationId xmlns:p14="http://schemas.microsoft.com/office/powerpoint/2010/main" val="33774130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7" y="457200"/>
            <a:ext cx="8026707" cy="1126459"/>
          </a:xfrm>
        </p:spPr>
        <p:txBody>
          <a:bodyPr/>
          <a:lstStyle/>
          <a:p>
            <a:r>
              <a:rPr lang="en-CA" dirty="0" smtClean="0"/>
              <a:t>Network Graph</a:t>
            </a:r>
            <a:endParaRPr lang="en-CA" dirty="0"/>
          </a:p>
        </p:txBody>
      </p:sp>
      <p:sp>
        <p:nvSpPr>
          <p:cNvPr id="29" name="Content Placeholder 28"/>
          <p:cNvSpPr>
            <a:spLocks noGrp="1"/>
          </p:cNvSpPr>
          <p:nvPr>
            <p:ph idx="1"/>
          </p:nvPr>
        </p:nvSpPr>
        <p:spPr>
          <a:xfrm>
            <a:off x="6727732" y="1913106"/>
            <a:ext cx="4219189" cy="4259093"/>
          </a:xfrm>
        </p:spPr>
        <p:txBody>
          <a:bodyPr/>
          <a:lstStyle/>
          <a:p>
            <a:pPr marL="0" indent="0">
              <a:buNone/>
            </a:pPr>
            <a:r>
              <a:rPr lang="en-CA" b="1" i="1" dirty="0" smtClean="0"/>
              <a:t>Network Graph:</a:t>
            </a:r>
          </a:p>
          <a:p>
            <a:pPr marL="0" indent="0">
              <a:buNone/>
            </a:pPr>
            <a:r>
              <a:rPr lang="en-CA" dirty="0" smtClean="0"/>
              <a:t>	Things:  nodes (vertices)</a:t>
            </a:r>
          </a:p>
          <a:p>
            <a:pPr marL="0" indent="0">
              <a:buNone/>
            </a:pPr>
            <a:endParaRPr lang="en-CA" dirty="0"/>
          </a:p>
          <a:p>
            <a:pPr marL="0" indent="0">
              <a:buNone/>
            </a:pPr>
            <a:r>
              <a:rPr lang="en-CA" dirty="0" smtClean="0"/>
              <a:t>	Relationships:  edges</a:t>
            </a:r>
            <a:endParaRPr lang="en-CA" dirty="0"/>
          </a:p>
        </p:txBody>
      </p:sp>
      <p:sp>
        <p:nvSpPr>
          <p:cNvPr id="30" name="Text Placeholder 29"/>
          <p:cNvSpPr>
            <a:spLocks noGrp="1"/>
          </p:cNvSpPr>
          <p:nvPr>
            <p:ph type="body" sz="half" idx="2"/>
          </p:nvPr>
        </p:nvSpPr>
        <p:spPr>
          <a:xfrm>
            <a:off x="841248" y="2051129"/>
            <a:ext cx="5223122" cy="3840714"/>
          </a:xfrm>
        </p:spPr>
        <p:txBody>
          <a:bodyPr/>
          <a:lstStyle/>
          <a:p>
            <a:r>
              <a:rPr lang="en-CA" dirty="0" smtClean="0"/>
              <a:t>Network</a:t>
            </a:r>
            <a:endParaRPr lang="en-CA" dirty="0"/>
          </a:p>
        </p:txBody>
      </p:sp>
      <p:sp>
        <p:nvSpPr>
          <p:cNvPr id="4" name="Oval 3"/>
          <p:cNvSpPr/>
          <p:nvPr/>
        </p:nvSpPr>
        <p:spPr>
          <a:xfrm>
            <a:off x="1807768" y="2077766"/>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Oval 4"/>
          <p:cNvSpPr/>
          <p:nvPr/>
        </p:nvSpPr>
        <p:spPr>
          <a:xfrm>
            <a:off x="3217653" y="4106174"/>
            <a:ext cx="422694" cy="457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p:cNvSpPr/>
          <p:nvPr/>
        </p:nvSpPr>
        <p:spPr>
          <a:xfrm>
            <a:off x="3640347" y="2051129"/>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Oval 6"/>
          <p:cNvSpPr/>
          <p:nvPr/>
        </p:nvSpPr>
        <p:spPr>
          <a:xfrm>
            <a:off x="1708029" y="3528204"/>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Oval 7"/>
          <p:cNvSpPr/>
          <p:nvPr/>
        </p:nvSpPr>
        <p:spPr>
          <a:xfrm>
            <a:off x="5345616" y="2526340"/>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Oval 8"/>
          <p:cNvSpPr/>
          <p:nvPr/>
        </p:nvSpPr>
        <p:spPr>
          <a:xfrm>
            <a:off x="4888302" y="5078083"/>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Oval 9"/>
          <p:cNvSpPr/>
          <p:nvPr/>
        </p:nvSpPr>
        <p:spPr>
          <a:xfrm>
            <a:off x="4129178" y="3059502"/>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2" name="Straight Connector 11"/>
          <p:cNvCxnSpPr>
            <a:stCxn id="4" idx="6"/>
          </p:cNvCxnSpPr>
          <p:nvPr/>
        </p:nvCxnSpPr>
        <p:spPr>
          <a:xfrm flipV="1">
            <a:off x="2273595" y="2127567"/>
            <a:ext cx="1673524" cy="17448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1940943" y="2372264"/>
            <a:ext cx="8627" cy="1155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903756" y="3805713"/>
            <a:ext cx="1585743" cy="692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7" idx="7"/>
            <a:endCxn id="10" idx="2"/>
          </p:cNvCxnSpPr>
          <p:nvPr/>
        </p:nvCxnSpPr>
        <p:spPr>
          <a:xfrm flipV="1">
            <a:off x="2105637" y="3283789"/>
            <a:ext cx="2023541" cy="310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endCxn id="6" idx="7"/>
          </p:cNvCxnSpPr>
          <p:nvPr/>
        </p:nvCxnSpPr>
        <p:spPr>
          <a:xfrm flipV="1">
            <a:off x="1940943" y="2116821"/>
            <a:ext cx="2097012" cy="15638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438993" y="2792925"/>
            <a:ext cx="1218328" cy="4322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1"/>
          </p:cNvCxnSpPr>
          <p:nvPr/>
        </p:nvCxnSpPr>
        <p:spPr>
          <a:xfrm flipH="1" flipV="1">
            <a:off x="1962919" y="2393861"/>
            <a:ext cx="3450916" cy="19817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4" idx="5"/>
          </p:cNvCxnSpPr>
          <p:nvPr/>
        </p:nvCxnSpPr>
        <p:spPr>
          <a:xfrm>
            <a:off x="2205376" y="2460648"/>
            <a:ext cx="2333356" cy="77997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5"/>
          </p:cNvCxnSpPr>
          <p:nvPr/>
        </p:nvCxnSpPr>
        <p:spPr>
          <a:xfrm>
            <a:off x="4526786" y="3442384"/>
            <a:ext cx="625269" cy="1854235"/>
          </a:xfrm>
          <a:prstGeom prst="line">
            <a:avLst/>
          </a:prstGeom>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6947646" y="2393861"/>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5" name="Straight Connector 34"/>
          <p:cNvCxnSpPr/>
          <p:nvPr/>
        </p:nvCxnSpPr>
        <p:spPr>
          <a:xfrm flipV="1">
            <a:off x="7008157" y="3680680"/>
            <a:ext cx="311816" cy="53483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31309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8" y="1061049"/>
            <a:ext cx="3200400" cy="1600197"/>
          </a:xfrm>
        </p:spPr>
        <p:txBody>
          <a:bodyPr>
            <a:normAutofit fontScale="90000"/>
          </a:bodyPr>
          <a:lstStyle/>
          <a:p>
            <a:r>
              <a:rPr lang="en-CA" dirty="0" smtClean="0"/>
              <a:t>Les </a:t>
            </a:r>
            <a:r>
              <a:rPr lang="en-CA" dirty="0" err="1" smtClean="0"/>
              <a:t>Miserables</a:t>
            </a:r>
            <a:r>
              <a:rPr lang="en-CA" dirty="0" smtClean="0"/>
              <a:t>:  Network Graph of Character Interactions</a:t>
            </a:r>
            <a:endParaRPr lang="en-CA"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03738" y="1592162"/>
            <a:ext cx="6080125" cy="3673675"/>
          </a:xfrm>
        </p:spPr>
      </p:pic>
      <p:sp>
        <p:nvSpPr>
          <p:cNvPr id="4" name="Text Placeholder 3"/>
          <p:cNvSpPr>
            <a:spLocks noGrp="1"/>
          </p:cNvSpPr>
          <p:nvPr>
            <p:ph type="body" sz="half" idx="2"/>
          </p:nvPr>
        </p:nvSpPr>
        <p:spPr>
          <a:xfrm>
            <a:off x="841248" y="3122762"/>
            <a:ext cx="3200400" cy="2786973"/>
          </a:xfrm>
        </p:spPr>
        <p:txBody>
          <a:bodyPr>
            <a:normAutofit/>
          </a:bodyPr>
          <a:lstStyle/>
          <a:p>
            <a:r>
              <a:rPr lang="en-CA" dirty="0" smtClean="0"/>
              <a:t>Network graph from </a:t>
            </a:r>
            <a:r>
              <a:rPr lang="en-CA" dirty="0" err="1" smtClean="0"/>
              <a:t>Gephi</a:t>
            </a:r>
            <a:r>
              <a:rPr lang="en-CA" dirty="0"/>
              <a:t> (</a:t>
            </a:r>
            <a:r>
              <a:rPr lang="en-CA" dirty="0">
                <a:hlinkClick r:id="rId4"/>
              </a:rPr>
              <a:t>http://</a:t>
            </a:r>
            <a:r>
              <a:rPr lang="en-CA" dirty="0" smtClean="0">
                <a:hlinkClick r:id="rId4"/>
              </a:rPr>
              <a:t>gephi.github.io/images/screenshots/datatable.png</a:t>
            </a:r>
            <a:r>
              <a:rPr lang="en-CA" dirty="0" smtClean="0"/>
              <a:t>).  </a:t>
            </a:r>
            <a:r>
              <a:rPr lang="en-CA" dirty="0"/>
              <a:t>See </a:t>
            </a:r>
            <a:r>
              <a:rPr lang="en-CA" dirty="0" smtClean="0"/>
              <a:t>also </a:t>
            </a:r>
            <a:r>
              <a:rPr lang="en-CA" dirty="0" err="1" smtClean="0"/>
              <a:t>Gephi</a:t>
            </a:r>
            <a:r>
              <a:rPr lang="en-CA" dirty="0" smtClean="0"/>
              <a:t> Datasets (</a:t>
            </a:r>
            <a:r>
              <a:rPr lang="en-CA" dirty="0" smtClean="0">
                <a:hlinkClick r:id="rId5"/>
              </a:rPr>
              <a:t>https</a:t>
            </a:r>
            <a:r>
              <a:rPr lang="en-CA" dirty="0">
                <a:hlinkClick r:id="rId5"/>
              </a:rPr>
              <a:t>://</a:t>
            </a:r>
            <a:r>
              <a:rPr lang="en-CA" dirty="0" smtClean="0">
                <a:hlinkClick r:id="rId5"/>
              </a:rPr>
              <a:t>wiki.gephi.org/index.php/Datasets</a:t>
            </a:r>
            <a:r>
              <a:rPr lang="en-CA" dirty="0" smtClean="0"/>
              <a:t>): “</a:t>
            </a:r>
            <a:r>
              <a:rPr lang="en-CA" dirty="0" err="1" smtClean="0"/>
              <a:t>Coappearance</a:t>
            </a:r>
            <a:r>
              <a:rPr lang="en-CA" dirty="0" smtClean="0"/>
              <a:t> </a:t>
            </a:r>
            <a:r>
              <a:rPr lang="en-CA" dirty="0"/>
              <a:t>weighted network of characters in the novel Les </a:t>
            </a:r>
            <a:r>
              <a:rPr lang="en-CA" dirty="0" err="1"/>
              <a:t>Miserables</a:t>
            </a:r>
            <a:r>
              <a:rPr lang="en-CA" dirty="0" smtClean="0"/>
              <a:t>.” </a:t>
            </a:r>
            <a:r>
              <a:rPr lang="en-CA" dirty="0"/>
              <a:t>D. E. Knuth, The Stanford </a:t>
            </a:r>
            <a:r>
              <a:rPr lang="en-CA" dirty="0" err="1"/>
              <a:t>GraphBase</a:t>
            </a:r>
            <a:r>
              <a:rPr lang="en-CA" dirty="0"/>
              <a:t>: A Platform for Combinatorial Computing, Addison-Wesley, Reading, MA (1993). </a:t>
            </a:r>
          </a:p>
        </p:txBody>
      </p:sp>
    </p:spTree>
    <p:extLst>
      <p:ext uri="{BB962C8B-B14F-4D97-AF65-F5344CB8AC3E}">
        <p14:creationId xmlns:p14="http://schemas.microsoft.com/office/powerpoint/2010/main" val="33050321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4239108" cy="1600200"/>
          </a:xfrm>
        </p:spPr>
        <p:txBody>
          <a:bodyPr/>
          <a:lstStyle/>
          <a:p>
            <a:r>
              <a:rPr lang="en-CA" dirty="0" smtClean="0"/>
              <a:t>Lauren F. Klein, </a:t>
            </a:r>
            <a:br>
              <a:rPr lang="en-CA" dirty="0" smtClean="0"/>
            </a:br>
            <a:r>
              <a:rPr lang="en-CA" dirty="0" smtClean="0"/>
              <a:t>“</a:t>
            </a:r>
            <a:r>
              <a:rPr lang="en-CA" dirty="0" smtClean="0">
                <a:hlinkClick r:id="rId2"/>
              </a:rPr>
              <a:t>A Report Has Come Here</a:t>
            </a:r>
            <a:r>
              <a:rPr lang="en-CA" dirty="0" smtClean="0"/>
              <a:t>”</a:t>
            </a:r>
            <a:endParaRPr lang="en-CA" dirty="0"/>
          </a:p>
        </p:txBody>
      </p:sp>
      <p:sp>
        <p:nvSpPr>
          <p:cNvPr id="4" name="Text Placeholder 3"/>
          <p:cNvSpPr>
            <a:spLocks noGrp="1"/>
          </p:cNvSpPr>
          <p:nvPr>
            <p:ph type="body" sz="half" idx="2"/>
          </p:nvPr>
        </p:nvSpPr>
        <p:spPr>
          <a:xfrm>
            <a:off x="839788" y="2057400"/>
            <a:ext cx="4239108" cy="3811588"/>
          </a:xfrm>
        </p:spPr>
        <p:txBody>
          <a:bodyPr>
            <a:noAutofit/>
          </a:bodyPr>
          <a:lstStyle/>
          <a:p>
            <a:r>
              <a:rPr lang="en-CA" sz="1500" dirty="0" smtClean="0"/>
              <a:t>“This </a:t>
            </a:r>
            <a:r>
              <a:rPr lang="en-CA" sz="1500" dirty="0"/>
              <a:t>figure is James </a:t>
            </a:r>
            <a:r>
              <a:rPr lang="en-CA" sz="1500" dirty="0" err="1"/>
              <a:t>Hemings</a:t>
            </a:r>
            <a:r>
              <a:rPr lang="en-CA" sz="1500" dirty="0"/>
              <a:t>, Thomas Jefferson’s enslaved personal chef (and Sally </a:t>
            </a:r>
            <a:r>
              <a:rPr lang="en-CA" sz="1500" dirty="0" err="1"/>
              <a:t>Hemings’s</a:t>
            </a:r>
            <a:r>
              <a:rPr lang="en-CA" sz="1500" dirty="0"/>
              <a:t> older brother). When Jefferson was appointed Ambassador to France, he took </a:t>
            </a:r>
            <a:r>
              <a:rPr lang="en-CA" sz="1500" dirty="0" err="1"/>
              <a:t>Hemings</a:t>
            </a:r>
            <a:r>
              <a:rPr lang="en-CA" sz="1500" dirty="0"/>
              <a:t> with him to Paris, and there apprenticed him to the chef of a prince. Through the few archival records that relate to </a:t>
            </a:r>
            <a:r>
              <a:rPr lang="en-CA" sz="1500" dirty="0" err="1"/>
              <a:t>Hemings</a:t>
            </a:r>
            <a:r>
              <a:rPr lang="en-CA" sz="1500" dirty="0"/>
              <a:t>, we also know, for instance, that while in Paris, </a:t>
            </a:r>
            <a:r>
              <a:rPr lang="en-CA" sz="1500" dirty="0" err="1"/>
              <a:t>Hemings</a:t>
            </a:r>
            <a:r>
              <a:rPr lang="en-CA" sz="1500" dirty="0"/>
              <a:t> hired his own tutor and learned to speak fluent French. And here’s another thing </a:t>
            </a:r>
            <a:r>
              <a:rPr lang="en-CA" sz="1500" dirty="0" err="1"/>
              <a:t>Hemings</a:t>
            </a:r>
            <a:r>
              <a:rPr lang="en-CA" sz="1500" dirty="0"/>
              <a:t> learned in Paris: what it might mean to be free</a:t>
            </a:r>
            <a:r>
              <a:rPr lang="en-CA" sz="1500" dirty="0" smtClean="0"/>
              <a:t>. […]</a:t>
            </a:r>
            <a:endParaRPr lang="en-CA" sz="1500" dirty="0"/>
          </a:p>
          <a:p>
            <a:r>
              <a:rPr lang="en-CA" sz="1500" dirty="0" smtClean="0"/>
              <a:t>It </a:t>
            </a:r>
            <a:r>
              <a:rPr lang="en-CA" sz="1500" dirty="0"/>
              <a:t>is then a striking instantiation of archival silence that when you perform a “Name” search for a person named James </a:t>
            </a:r>
            <a:r>
              <a:rPr lang="en-CA" sz="1500" dirty="0" err="1"/>
              <a:t>Hemings</a:t>
            </a:r>
            <a:r>
              <a:rPr lang="en-CA" sz="1500" dirty="0"/>
              <a:t> in the </a:t>
            </a:r>
            <a:r>
              <a:rPr lang="en-CA" sz="1500" i="1" dirty="0" err="1"/>
              <a:t>The</a:t>
            </a:r>
            <a:r>
              <a:rPr lang="en-CA" sz="1500" i="1" dirty="0"/>
              <a:t> Papers of Thomas Jefferson, Digital Edition</a:t>
            </a:r>
            <a:r>
              <a:rPr lang="en-CA" sz="1500" dirty="0"/>
              <a:t>, you get no </a:t>
            </a:r>
            <a:r>
              <a:rPr lang="en-CA" sz="1500" dirty="0" smtClean="0"/>
              <a:t>results—because </a:t>
            </a:r>
            <a:r>
              <a:rPr lang="en-CA" sz="1500" dirty="0" err="1"/>
              <a:t>Hemings</a:t>
            </a:r>
            <a:r>
              <a:rPr lang="en-CA" sz="1500" dirty="0"/>
              <a:t>, in spite of his ability to read and write in two languages–because of his status as a slave–was not a person to whom Jefferson ever wrote, or from whom Jefferson received letters</a:t>
            </a:r>
            <a:r>
              <a:rPr lang="en-CA" sz="1500" dirty="0" smtClean="0"/>
              <a:t>.”</a:t>
            </a:r>
            <a:endParaRPr lang="en-CA" sz="1500" dirty="0"/>
          </a:p>
        </p:txBody>
      </p:sp>
      <p:pic>
        <p:nvPicPr>
          <p:cNvPr id="8196" name="Picture 4" descr="http://lklein.com/wp-content/uploads/2012/01/Slide17.jpg"/>
          <p:cNvPicPr>
            <a:picLocks noChangeAspect="1" noChangeArrowheads="1"/>
          </p:cNvPicPr>
          <p:nvPr/>
        </p:nvPicPr>
        <p:blipFill rotWithShape="1">
          <a:blip r:embed="rId3">
            <a:extLst>
              <a:ext uri="{28A0092B-C50C-407E-A947-70E740481C1C}">
                <a14:useLocalDpi xmlns:a14="http://schemas.microsoft.com/office/drawing/2010/main" val="0"/>
              </a:ext>
            </a:extLst>
          </a:blip>
          <a:srcRect l="3963" r="4298"/>
          <a:stretch/>
        </p:blipFill>
        <p:spPr bwMode="auto">
          <a:xfrm>
            <a:off x="5526157" y="864705"/>
            <a:ext cx="6291469" cy="5143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4351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07692"/>
          </a:xfrm>
        </p:spPr>
        <p:txBody>
          <a:bodyPr>
            <a:normAutofit fontScale="90000"/>
          </a:bodyPr>
          <a:lstStyle/>
          <a:p>
            <a:r>
              <a:rPr lang="en-CA" sz="2800" dirty="0" smtClean="0"/>
              <a:t>Project Paradise:  A. Bolintineanu</a:t>
            </a:r>
            <a:br>
              <a:rPr lang="en-CA" sz="2800" dirty="0" smtClean="0"/>
            </a:br>
            <a:r>
              <a:rPr lang="en-CA" sz="2800" dirty="0" smtClean="0"/>
              <a:t>Conversation:  Hereford Map &amp; Book of John Mandeville</a:t>
            </a:r>
            <a:br>
              <a:rPr lang="en-CA" sz="2800" dirty="0" smtClean="0"/>
            </a:br>
            <a:endParaRPr lang="en-CA" sz="2800" dirty="0"/>
          </a:p>
        </p:txBody>
      </p:sp>
      <p:pic>
        <p:nvPicPr>
          <p:cNvPr id="5" name="Picture 4"/>
          <p:cNvPicPr>
            <a:picLocks noChangeAspect="1"/>
          </p:cNvPicPr>
          <p:nvPr/>
        </p:nvPicPr>
        <p:blipFill>
          <a:blip r:embed="rId2"/>
          <a:stretch>
            <a:fillRect/>
          </a:stretch>
        </p:blipFill>
        <p:spPr>
          <a:xfrm>
            <a:off x="752475" y="1352550"/>
            <a:ext cx="11224260" cy="4617720"/>
          </a:xfrm>
          <a:prstGeom prst="rect">
            <a:avLst/>
          </a:prstGeom>
        </p:spPr>
      </p:pic>
    </p:spTree>
    <p:extLst>
      <p:ext uri="{BB962C8B-B14F-4D97-AF65-F5344CB8AC3E}">
        <p14:creationId xmlns:p14="http://schemas.microsoft.com/office/powerpoint/2010/main" val="335767926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9" y="457200"/>
            <a:ext cx="1661422" cy="1600200"/>
          </a:xfrm>
        </p:spPr>
        <p:txBody>
          <a:bodyPr/>
          <a:lstStyle/>
          <a:p>
            <a:r>
              <a:rPr lang="en-CA" dirty="0" smtClean="0"/>
              <a:t>The Knotted Line</a:t>
            </a:r>
            <a:endParaRPr lang="en-CA" dirty="0"/>
          </a:p>
        </p:txBody>
      </p:sp>
      <p:sp>
        <p:nvSpPr>
          <p:cNvPr id="6" name="Text Placeholder 5"/>
          <p:cNvSpPr>
            <a:spLocks noGrp="1"/>
          </p:cNvSpPr>
          <p:nvPr>
            <p:ph type="body" sz="half" idx="2"/>
          </p:nvPr>
        </p:nvSpPr>
        <p:spPr>
          <a:xfrm>
            <a:off x="839788" y="2057400"/>
            <a:ext cx="1734447" cy="3811588"/>
          </a:xfrm>
        </p:spPr>
        <p:txBody>
          <a:bodyPr>
            <a:normAutofit fontScale="92500"/>
          </a:bodyPr>
          <a:lstStyle/>
          <a:p>
            <a:r>
              <a:rPr lang="en-CA" sz="2000" dirty="0" smtClean="0"/>
              <a:t>“</a:t>
            </a:r>
            <a:r>
              <a:rPr lang="en-CA" sz="2000" dirty="0"/>
              <a:t>an interactive, tactile laboratory for exploring the historical relationship between freedom and confinement in the geographic area of the United States” (</a:t>
            </a:r>
            <a:r>
              <a:rPr lang="en-CA" sz="2000" dirty="0">
                <a:hlinkClick r:id="rId2"/>
              </a:rPr>
              <a:t>http://knottedline.com</a:t>
            </a:r>
            <a:r>
              <a:rPr lang="en-CA" sz="2000" dirty="0" smtClean="0"/>
              <a:t>/)</a:t>
            </a:r>
            <a:endParaRPr lang="en-CA" sz="2000" dirty="0"/>
          </a:p>
        </p:txBody>
      </p:sp>
      <p:pic>
        <p:nvPicPr>
          <p:cNvPr id="7170" name="Picture 2" descr="http://educade.org/system/pictures/attachments/51d7/13a1/b381/5891/3f00/000f/original/Screen_Shot_2013-07-05_at_11.41.40_A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262" y="616226"/>
            <a:ext cx="9077154" cy="4739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61589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Visualization: Practicum</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30613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Text Visualization with </a:t>
            </a:r>
            <a:r>
              <a:rPr lang="en-US" dirty="0" err="1" smtClean="0"/>
              <a:t>Voyant</a:t>
            </a:r>
            <a:r>
              <a:rPr lang="en-US" dirty="0" smtClean="0"/>
              <a:t> Tools</a:t>
            </a:r>
            <a:endParaRPr lang="en-US" dirty="0"/>
          </a:p>
        </p:txBody>
      </p:sp>
      <p:pic>
        <p:nvPicPr>
          <p:cNvPr id="4" name="Picture 3"/>
          <p:cNvPicPr>
            <a:picLocks noChangeAspect="1"/>
          </p:cNvPicPr>
          <p:nvPr/>
        </p:nvPicPr>
        <p:blipFill>
          <a:blip r:embed="rId2"/>
          <a:stretch>
            <a:fillRect/>
          </a:stretch>
        </p:blipFill>
        <p:spPr>
          <a:xfrm>
            <a:off x="4895850" y="1104888"/>
            <a:ext cx="6034088" cy="4764100"/>
          </a:xfrm>
          <a:prstGeom prst="rect">
            <a:avLst/>
          </a:prstGeom>
        </p:spPr>
      </p:pic>
    </p:spTree>
    <p:extLst>
      <p:ext uri="{BB962C8B-B14F-4D97-AF65-F5344CB8AC3E}">
        <p14:creationId xmlns:p14="http://schemas.microsoft.com/office/powerpoint/2010/main" val="3134407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2922587" cy="1600200"/>
          </a:xfrm>
        </p:spPr>
        <p:txBody>
          <a:bodyPr/>
          <a:lstStyle/>
          <a:p>
            <a:r>
              <a:rPr lang="en-US" dirty="0" smtClean="0"/>
              <a:t>2: Maps &amp; Networks with Palladio</a:t>
            </a:r>
            <a:endParaRPr lang="en-US" dirty="0"/>
          </a:p>
        </p:txBody>
      </p:sp>
      <p:pic>
        <p:nvPicPr>
          <p:cNvPr id="5" name="Content Placeholder 4"/>
          <p:cNvPicPr>
            <a:picLocks noGrp="1" noChangeAspect="1"/>
          </p:cNvPicPr>
          <p:nvPr>
            <p:ph idx="1"/>
          </p:nvPr>
        </p:nvPicPr>
        <p:blipFill rotWithShape="1">
          <a:blip r:embed="rId2"/>
          <a:srcRect l="4762" t="8161" r="2471" b="3645"/>
          <a:stretch/>
        </p:blipFill>
        <p:spPr>
          <a:xfrm>
            <a:off x="3615676" y="1323974"/>
            <a:ext cx="8329838" cy="4124325"/>
          </a:xfrm>
          <a:prstGeom prst="rect">
            <a:avLst/>
          </a:prstGeom>
        </p:spPr>
      </p:pic>
    </p:spTree>
    <p:extLst>
      <p:ext uri="{BB962C8B-B14F-4D97-AF65-F5344CB8AC3E}">
        <p14:creationId xmlns:p14="http://schemas.microsoft.com/office/powerpoint/2010/main" val="954954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5436" y="5614416"/>
            <a:ext cx="8029892" cy="566928"/>
          </a:xfrm>
        </p:spPr>
        <p:txBody>
          <a:bodyPr/>
          <a:lstStyle/>
          <a:p>
            <a:r>
              <a:rPr lang="en-CA" dirty="0" smtClean="0"/>
              <a:t>Jessica </a:t>
            </a:r>
            <a:r>
              <a:rPr lang="en-CA" dirty="0" err="1" smtClean="0"/>
              <a:t>Hagy</a:t>
            </a:r>
            <a:r>
              <a:rPr lang="en-CA" dirty="0" smtClean="0"/>
              <a:t>, ThisIsIndexed.com</a:t>
            </a:r>
            <a:endParaRPr lang="en-CA" dirty="0"/>
          </a:p>
        </p:txBody>
      </p:sp>
      <p:pic>
        <p:nvPicPr>
          <p:cNvPr id="1026" name="Picture 2" descr="http://thisisindexed.com/wp-content/uploads/2018/11/card6019-380x23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7502" y="1186325"/>
            <a:ext cx="6590381" cy="4075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2681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5436" y="5614416"/>
            <a:ext cx="8029892" cy="566928"/>
          </a:xfrm>
        </p:spPr>
        <p:txBody>
          <a:bodyPr/>
          <a:lstStyle/>
          <a:p>
            <a:r>
              <a:rPr lang="en-CA" dirty="0" smtClean="0"/>
              <a:t>Jessica </a:t>
            </a:r>
            <a:r>
              <a:rPr lang="en-CA" dirty="0" err="1" smtClean="0"/>
              <a:t>Hagy</a:t>
            </a:r>
            <a:r>
              <a:rPr lang="en-CA" dirty="0" smtClean="0"/>
              <a:t>, ThisIsIndexed.com</a:t>
            </a:r>
            <a:endParaRPr lang="en-CA" dirty="0"/>
          </a:p>
        </p:txBody>
      </p:sp>
      <p:pic>
        <p:nvPicPr>
          <p:cNvPr id="5128" name="Picture 8" descr="http://thisisindexed.com/wp-content/uploads/2017/04/card5145-380x23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7795" y="1230918"/>
            <a:ext cx="5090171" cy="3080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695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5436" y="5614416"/>
            <a:ext cx="8029892" cy="566928"/>
          </a:xfrm>
        </p:spPr>
        <p:txBody>
          <a:bodyPr/>
          <a:lstStyle/>
          <a:p>
            <a:r>
              <a:rPr lang="en-CA" dirty="0" smtClean="0"/>
              <a:t>Jessica </a:t>
            </a:r>
            <a:r>
              <a:rPr lang="en-CA" dirty="0" err="1" smtClean="0"/>
              <a:t>Hagy</a:t>
            </a:r>
            <a:r>
              <a:rPr lang="en-CA" dirty="0" smtClean="0"/>
              <a:t>, ThisIsIndexed.com</a:t>
            </a:r>
            <a:endParaRPr lang="en-CA" dirty="0"/>
          </a:p>
        </p:txBody>
      </p:sp>
      <p:pic>
        <p:nvPicPr>
          <p:cNvPr id="5126" name="Picture 6" descr="http://thisisindexed.com/wp-content/uploads/2017/11/card5371-380x22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4102" y="743989"/>
            <a:ext cx="5426047" cy="3227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448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Lying with </a:t>
            </a:r>
            <a:r>
              <a:rPr lang="en-CA" dirty="0" err="1" smtClean="0"/>
              <a:t>Dataviz</a:t>
            </a:r>
            <a:endParaRPr lang="en-CA" dirty="0"/>
          </a:p>
        </p:txBody>
      </p:sp>
    </p:spTree>
    <p:extLst>
      <p:ext uri="{BB962C8B-B14F-4D97-AF65-F5344CB8AC3E}">
        <p14:creationId xmlns:p14="http://schemas.microsoft.com/office/powerpoint/2010/main" val="2449008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half" idx="2"/>
          </p:nvPr>
        </p:nvSpPr>
        <p:spPr>
          <a:xfrm>
            <a:off x="3820732" y="5815584"/>
            <a:ext cx="3082988" cy="649224"/>
          </a:xfrm>
        </p:spPr>
        <p:txBody>
          <a:bodyPr/>
          <a:lstStyle/>
          <a:p>
            <a:r>
              <a:rPr lang="en-CA" i="1" u="sng" dirty="0">
                <a:hlinkClick r:id="rId2"/>
              </a:rPr>
              <a:t>How to Lie with Data Visualization</a:t>
            </a:r>
            <a:endParaRPr lang="en-CA" dirty="0"/>
          </a:p>
          <a:p>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30" name="Picture 6" descr="https://i.kinja-img.com/gawker-media/image/upload/s--saRzqSXT--/c_fit,fl_progressive,q_80,w_636/uqs2i9txqkdyc5jkpfu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5472" y="406558"/>
            <a:ext cx="3758056" cy="4703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28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half" idx="2"/>
          </p:nvPr>
        </p:nvSpPr>
        <p:spPr>
          <a:xfrm>
            <a:off x="4259644" y="5623560"/>
            <a:ext cx="3686491" cy="612648"/>
          </a:xfrm>
        </p:spPr>
        <p:txBody>
          <a:bodyPr>
            <a:normAutofit/>
          </a:bodyPr>
          <a:lstStyle/>
          <a:p>
            <a:r>
              <a:rPr lang="en-CA" i="1" u="sng" dirty="0">
                <a:hlinkClick r:id="rId2"/>
              </a:rPr>
              <a:t>How to Lie with Data Visualization</a:t>
            </a:r>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 name="Picture 3"/>
          <p:cNvPicPr>
            <a:picLocks noChangeAspect="1"/>
          </p:cNvPicPr>
          <p:nvPr/>
        </p:nvPicPr>
        <p:blipFill>
          <a:blip r:embed="rId3"/>
          <a:stretch>
            <a:fillRect/>
          </a:stretch>
        </p:blipFill>
        <p:spPr>
          <a:xfrm>
            <a:off x="3569970" y="699516"/>
            <a:ext cx="6057900" cy="4543425"/>
          </a:xfrm>
          <a:prstGeom prst="rect">
            <a:avLst/>
          </a:prstGeom>
        </p:spPr>
      </p:pic>
    </p:spTree>
    <p:extLst>
      <p:ext uri="{BB962C8B-B14F-4D97-AF65-F5344CB8AC3E}">
        <p14:creationId xmlns:p14="http://schemas.microsoft.com/office/powerpoint/2010/main" val="30624008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487</TotalTime>
  <Words>1177</Words>
  <Application>Microsoft Office PowerPoint</Application>
  <PresentationFormat>Widescreen</PresentationFormat>
  <Paragraphs>96</Paragraphs>
  <Slides>37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Calibri</vt:lpstr>
      <vt:lpstr>Calibri Light</vt:lpstr>
      <vt:lpstr>Cambria</vt:lpstr>
      <vt:lpstr>Comic Sans MS</vt:lpstr>
      <vt:lpstr>Georgia</vt:lpstr>
      <vt:lpstr>Palatino Linotype</vt:lpstr>
      <vt:lpstr>Office Theme</vt:lpstr>
      <vt:lpstr>Data Visualization</vt:lpstr>
      <vt:lpstr>What is data visualization?</vt:lpstr>
      <vt:lpstr>XKCD, “F^&amp;% Grapefruit,” x-y chart</vt:lpstr>
      <vt:lpstr>Jessica Hagy, ThisIsIndexed.com</vt:lpstr>
      <vt:lpstr>Jessica Hagy, ThisIsIndexed.com</vt:lpstr>
      <vt:lpstr>Jessica Hagy, ThisIsIndexed.com</vt:lpstr>
      <vt:lpstr>Lying with Dataviz</vt:lpstr>
      <vt:lpstr>PowerPoint Presentation</vt:lpstr>
      <vt:lpstr>PowerPoint Presentation</vt:lpstr>
      <vt:lpstr>PowerPoint Presentation</vt:lpstr>
      <vt:lpstr>How to Lie with Data Visualizations</vt:lpstr>
      <vt:lpstr>DH-ing with Dataviz</vt:lpstr>
      <vt:lpstr>Humanities Data</vt:lpstr>
      <vt:lpstr>Humanities Data: Unstructured</vt:lpstr>
      <vt:lpstr>Humanities Data:  Semi-structured</vt:lpstr>
      <vt:lpstr>Humanities Data: Structured</vt:lpstr>
      <vt:lpstr>Humanities Data:  </vt:lpstr>
      <vt:lpstr>Humanities’ Data</vt:lpstr>
      <vt:lpstr>Humanities’ Data</vt:lpstr>
      <vt:lpstr>Display as Argument:   Visual Knowledge Creation</vt:lpstr>
      <vt:lpstr>PowerPoint Presentation</vt:lpstr>
      <vt:lpstr>PowerPoint Presentation</vt:lpstr>
      <vt:lpstr>From Johanna Drucker’s “Humanities Approaches to Graphical Display”:</vt:lpstr>
      <vt:lpstr>Graphesis</vt:lpstr>
      <vt:lpstr>Data vs. Capta</vt:lpstr>
      <vt:lpstr>PowerPoint Presentation</vt:lpstr>
      <vt:lpstr>PowerPoint Presentation</vt:lpstr>
      <vt:lpstr>DH Dataviz:  Examples</vt:lpstr>
      <vt:lpstr>Word Cloud</vt:lpstr>
      <vt:lpstr>Network Graph</vt:lpstr>
      <vt:lpstr>Les Miserables:  Network Graph of Character Interactions</vt:lpstr>
      <vt:lpstr>Lauren F. Klein,  “A Report Has Come Here”</vt:lpstr>
      <vt:lpstr>Project Paradise:  A. Bolintineanu Conversation:  Hereford Map &amp; Book of John Mandeville </vt:lpstr>
      <vt:lpstr>The Knotted Line</vt:lpstr>
      <vt:lpstr>Data Visualization: Practicum</vt:lpstr>
      <vt:lpstr>1:  Text Visualization with Voyant Tools</vt:lpstr>
      <vt:lpstr>2: Maps &amp; Networks with Palladio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Alexandra</dc:creator>
  <cp:lastModifiedBy>Reviewer</cp:lastModifiedBy>
  <cp:revision>28</cp:revision>
  <dcterms:created xsi:type="dcterms:W3CDTF">2015-11-18T04:29:11Z</dcterms:created>
  <dcterms:modified xsi:type="dcterms:W3CDTF">2019-05-03T20:19:14Z</dcterms:modified>
</cp:coreProperties>
</file>

<file path=docProps/thumbnail.jpeg>
</file>